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Bebas Neue"/>
      <p:regular r:id="rId24"/>
    </p:embeddedFont>
    <p:embeddedFont>
      <p:font typeface="Cinzel Black"/>
      <p:bold r:id="rId25"/>
    </p:embeddedFont>
    <p:embeddedFont>
      <p:font typeface="Annie Use Your Telescop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BebasNeue-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nnieUseYourTelescope-regular.fntdata"/><Relationship Id="rId25" Type="http://schemas.openxmlformats.org/officeDocument/2006/relationships/font" Target="fonts/CinzelBlack-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d851a9ca3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d851a9ca3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d851a9ca3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d851a9ca3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6d851a9ca3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6d851a9ca3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e41638ae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e41638ae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d851a9ca3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d851a9ca3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e41638ae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e41638ae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e41638ae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6e41638ae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e67fa0f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e67fa0f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e67fa0f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6e67fa0f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e41638ae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6e41638ae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48f2c0c8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48f2c0c8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e41638a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e41638a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d851a9ca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d851a9ca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d851a9c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d851a9c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d851a9c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d851a9c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d851a9c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d851a9c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d851a9c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d851a9c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d851a9ca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6d851a9ca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1pPr>
            <a:lvl2pPr lvl="1">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2pPr>
            <a:lvl3pPr lvl="2">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3pPr>
            <a:lvl4pPr lvl="3">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4pPr>
            <a:lvl5pPr lvl="4">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5pPr>
            <a:lvl6pPr lvl="5">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6pPr>
            <a:lvl7pPr lvl="6">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7pPr>
            <a:lvl8pPr lvl="7">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8pPr>
            <a:lvl9pPr lvl="8">
              <a:spcBef>
                <a:spcPts val="0"/>
              </a:spcBef>
              <a:spcAft>
                <a:spcPts val="0"/>
              </a:spcAft>
              <a:buClr>
                <a:srgbClr val="434343"/>
              </a:buClr>
              <a:buSzPts val="2400"/>
              <a:buFont typeface="Cinzel Black"/>
              <a:buNone/>
              <a:defRPr sz="2400">
                <a:solidFill>
                  <a:srgbClr val="434343"/>
                </a:solidFill>
                <a:latin typeface="Cinzel Black"/>
                <a:ea typeface="Cinzel Black"/>
                <a:cs typeface="Cinzel Black"/>
                <a:sym typeface="Cinzel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434343"/>
              </a:buClr>
              <a:buSzPts val="1800"/>
              <a:buFont typeface="Bebas Neue"/>
              <a:buChar char="●"/>
              <a:defRPr sz="1800">
                <a:solidFill>
                  <a:srgbClr val="434343"/>
                </a:solidFill>
                <a:latin typeface="Bebas Neue"/>
                <a:ea typeface="Bebas Neue"/>
                <a:cs typeface="Bebas Neue"/>
                <a:sym typeface="Bebas Neue"/>
              </a:defRPr>
            </a:lvl1pPr>
            <a:lvl2pPr indent="-317500" lvl="1" marL="9144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2pPr>
            <a:lvl3pPr indent="-317500" lvl="2" marL="13716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3pPr>
            <a:lvl4pPr indent="-317500" lvl="3" marL="18288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4pPr>
            <a:lvl5pPr indent="-317500" lvl="4" marL="22860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5pPr>
            <a:lvl6pPr indent="-317500" lvl="5" marL="27432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6pPr>
            <a:lvl7pPr indent="-317500" lvl="6" marL="32004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7pPr>
            <a:lvl8pPr indent="-317500" lvl="7" marL="36576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8pPr>
            <a:lvl9pPr indent="-317500" lvl="8" marL="4114800">
              <a:lnSpc>
                <a:spcPct val="115000"/>
              </a:lnSpc>
              <a:spcBef>
                <a:spcPts val="0"/>
              </a:spcBef>
              <a:spcAft>
                <a:spcPts val="0"/>
              </a:spcAft>
              <a:buClr>
                <a:srgbClr val="434343"/>
              </a:buClr>
              <a:buSzPts val="1400"/>
              <a:buFont typeface="Bebas Neue"/>
              <a:buChar char="■"/>
              <a:defRPr>
                <a:solidFill>
                  <a:srgbClr val="434343"/>
                </a:solidFill>
                <a:latin typeface="Bebas Neue"/>
                <a:ea typeface="Bebas Neue"/>
                <a:cs typeface="Bebas Neue"/>
                <a:sym typeface="Bebas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27.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9.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8.jpg"/><Relationship Id="rId6" Type="http://schemas.openxmlformats.org/officeDocument/2006/relationships/image" Target="../media/image30.png"/><Relationship Id="rId7"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5.png"/><Relationship Id="rId5" Type="http://schemas.openxmlformats.org/officeDocument/2006/relationships/image" Target="../media/image7.jpg"/><Relationship Id="rId6" Type="http://schemas.openxmlformats.org/officeDocument/2006/relationships/image" Target="../media/image4.jpg"/><Relationship Id="rId7" Type="http://schemas.openxmlformats.org/officeDocument/2006/relationships/image" Target="../media/image2.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24.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26.png"/><Relationship Id="rId5"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2.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pic>
        <p:nvPicPr>
          <p:cNvPr descr="cartoon dog character frying pancakes coloring page (proporcionado por Getty Images)" id="54" name="Google Shape;54;p13"/>
          <p:cNvPicPr preferRelativeResize="0"/>
          <p:nvPr/>
        </p:nvPicPr>
        <p:blipFill>
          <a:blip r:embed="rId3">
            <a:alphaModFix/>
          </a:blip>
          <a:stretch>
            <a:fillRect/>
          </a:stretch>
        </p:blipFill>
        <p:spPr>
          <a:xfrm>
            <a:off x="2738193" y="849214"/>
            <a:ext cx="1333923" cy="1347758"/>
          </a:xfrm>
          <a:prstGeom prst="rect">
            <a:avLst/>
          </a:prstGeom>
          <a:noFill/>
          <a:ln>
            <a:noFill/>
          </a:ln>
        </p:spPr>
      </p:pic>
      <p:pic>
        <p:nvPicPr>
          <p:cNvPr descr="Fotos gratis : patrón, línea, rojo, paño, circulo, guingán, mantel ..." id="55" name="Google Shape;55;p13"/>
          <p:cNvPicPr preferRelativeResize="0"/>
          <p:nvPr/>
        </p:nvPicPr>
        <p:blipFill rotWithShape="1">
          <a:blip r:embed="rId4">
            <a:alphaModFix amt="5000"/>
          </a:blip>
          <a:srcRect b="8883" l="32608" r="6098" t="7308"/>
          <a:stretch/>
        </p:blipFill>
        <p:spPr>
          <a:xfrm rot="5400000">
            <a:off x="2190324" y="-1671250"/>
            <a:ext cx="4789576" cy="8478126"/>
          </a:xfrm>
          <a:prstGeom prst="rect">
            <a:avLst/>
          </a:prstGeom>
          <a:noFill/>
          <a:ln>
            <a:noFill/>
          </a:ln>
        </p:spPr>
      </p:pic>
      <p:sp>
        <p:nvSpPr>
          <p:cNvPr id="56" name="Google Shape;56;p13"/>
          <p:cNvSpPr txBox="1"/>
          <p:nvPr/>
        </p:nvSpPr>
        <p:spPr>
          <a:xfrm>
            <a:off x="161925" y="76200"/>
            <a:ext cx="8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rgbClr val="434343"/>
                </a:solidFill>
                <a:latin typeface="Bebas Neue"/>
                <a:ea typeface="Bebas Neue"/>
                <a:cs typeface="Bebas Neue"/>
                <a:sym typeface="Bebas Neue"/>
              </a:rPr>
              <a:t>🍪</a:t>
            </a:r>
            <a:endParaRPr sz="3000"/>
          </a:p>
        </p:txBody>
      </p:sp>
      <p:sp>
        <p:nvSpPr>
          <p:cNvPr id="57" name="Google Shape;57;p13"/>
          <p:cNvSpPr txBox="1"/>
          <p:nvPr/>
        </p:nvSpPr>
        <p:spPr>
          <a:xfrm>
            <a:off x="2009775" y="228600"/>
            <a:ext cx="8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a:t>
            </a:r>
            <a:endParaRPr sz="3000"/>
          </a:p>
        </p:txBody>
      </p:sp>
      <p:sp>
        <p:nvSpPr>
          <p:cNvPr id="58" name="Google Shape;58;p13"/>
          <p:cNvSpPr txBox="1"/>
          <p:nvPr/>
        </p:nvSpPr>
        <p:spPr>
          <a:xfrm>
            <a:off x="1419225" y="3171825"/>
            <a:ext cx="8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59" name="Google Shape;59;p13"/>
          <p:cNvSpPr txBox="1"/>
          <p:nvPr/>
        </p:nvSpPr>
        <p:spPr>
          <a:xfrm>
            <a:off x="6705600" y="76200"/>
            <a:ext cx="61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60" name="Google Shape;60;p13"/>
          <p:cNvSpPr txBox="1"/>
          <p:nvPr/>
        </p:nvSpPr>
        <p:spPr>
          <a:xfrm>
            <a:off x="3933750" y="333375"/>
            <a:ext cx="58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61" name="Google Shape;61;p13"/>
          <p:cNvSpPr txBox="1"/>
          <p:nvPr/>
        </p:nvSpPr>
        <p:spPr>
          <a:xfrm>
            <a:off x="1419225" y="3171825"/>
            <a:ext cx="8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62" name="Google Shape;62;p13"/>
          <p:cNvSpPr txBox="1"/>
          <p:nvPr/>
        </p:nvSpPr>
        <p:spPr>
          <a:xfrm>
            <a:off x="428625" y="4286250"/>
            <a:ext cx="8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63" name="Google Shape;63;p13"/>
          <p:cNvSpPr txBox="1"/>
          <p:nvPr/>
        </p:nvSpPr>
        <p:spPr>
          <a:xfrm>
            <a:off x="4547400" y="44275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64" name="Google Shape;64;p13"/>
          <p:cNvSpPr txBox="1"/>
          <p:nvPr/>
        </p:nvSpPr>
        <p:spPr>
          <a:xfrm>
            <a:off x="1181100" y="3143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65" name="Google Shape;65;p13"/>
          <p:cNvSpPr txBox="1"/>
          <p:nvPr/>
        </p:nvSpPr>
        <p:spPr>
          <a:xfrm>
            <a:off x="-9525" y="131445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66" name="Google Shape;66;p13"/>
          <p:cNvSpPr txBox="1"/>
          <p:nvPr/>
        </p:nvSpPr>
        <p:spPr>
          <a:xfrm>
            <a:off x="1781175" y="42374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67" name="Google Shape;67;p13"/>
          <p:cNvSpPr txBox="1"/>
          <p:nvPr/>
        </p:nvSpPr>
        <p:spPr>
          <a:xfrm>
            <a:off x="2971875" y="200025"/>
            <a:ext cx="73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t>🥤</a:t>
            </a:r>
            <a:endParaRPr sz="1800"/>
          </a:p>
        </p:txBody>
      </p:sp>
      <p:sp>
        <p:nvSpPr>
          <p:cNvPr id="68" name="Google Shape;68;p13"/>
          <p:cNvSpPr txBox="1"/>
          <p:nvPr/>
        </p:nvSpPr>
        <p:spPr>
          <a:xfrm>
            <a:off x="6477000" y="152400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69" name="Google Shape;69;p13"/>
          <p:cNvSpPr txBox="1"/>
          <p:nvPr/>
        </p:nvSpPr>
        <p:spPr>
          <a:xfrm>
            <a:off x="514275" y="243840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0" name="Google Shape;70;p13"/>
          <p:cNvSpPr txBox="1"/>
          <p:nvPr/>
        </p:nvSpPr>
        <p:spPr>
          <a:xfrm>
            <a:off x="6181725" y="340995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1" name="Google Shape;71;p13"/>
          <p:cNvSpPr txBox="1"/>
          <p:nvPr/>
        </p:nvSpPr>
        <p:spPr>
          <a:xfrm>
            <a:off x="8058150" y="323730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2" name="Google Shape;72;p13"/>
          <p:cNvSpPr txBox="1"/>
          <p:nvPr/>
        </p:nvSpPr>
        <p:spPr>
          <a:xfrm>
            <a:off x="4857750" y="476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3" name="Google Shape;73;p13"/>
          <p:cNvSpPr txBox="1"/>
          <p:nvPr/>
        </p:nvSpPr>
        <p:spPr>
          <a:xfrm>
            <a:off x="4772025" y="360997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4" name="Google Shape;74;p13"/>
          <p:cNvSpPr txBox="1"/>
          <p:nvPr/>
        </p:nvSpPr>
        <p:spPr>
          <a:xfrm>
            <a:off x="6638925" y="428625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5" name="Google Shape;75;p13"/>
          <p:cNvSpPr txBox="1"/>
          <p:nvPr/>
        </p:nvSpPr>
        <p:spPr>
          <a:xfrm>
            <a:off x="7591425" y="391477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6" name="Google Shape;76;p13"/>
          <p:cNvSpPr txBox="1"/>
          <p:nvPr/>
        </p:nvSpPr>
        <p:spPr>
          <a:xfrm>
            <a:off x="8286750" y="5798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7" name="Google Shape;77;p13"/>
          <p:cNvSpPr txBox="1"/>
          <p:nvPr/>
        </p:nvSpPr>
        <p:spPr>
          <a:xfrm>
            <a:off x="2209800" y="350520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78" name="Google Shape;78;p13"/>
          <p:cNvSpPr txBox="1"/>
          <p:nvPr/>
        </p:nvSpPr>
        <p:spPr>
          <a:xfrm>
            <a:off x="190425" y="341827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a:t>
            </a:r>
            <a:endParaRPr sz="3000"/>
          </a:p>
        </p:txBody>
      </p:sp>
      <p:sp>
        <p:nvSpPr>
          <p:cNvPr id="79" name="Google Shape;79;p13"/>
          <p:cNvSpPr txBox="1"/>
          <p:nvPr/>
        </p:nvSpPr>
        <p:spPr>
          <a:xfrm>
            <a:off x="3217875" y="398145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80" name="Google Shape;80;p13"/>
          <p:cNvSpPr txBox="1"/>
          <p:nvPr/>
        </p:nvSpPr>
        <p:spPr>
          <a:xfrm>
            <a:off x="7762875" y="2142525"/>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81" name="Google Shape;81;p13"/>
          <p:cNvSpPr txBox="1"/>
          <p:nvPr/>
        </p:nvSpPr>
        <p:spPr>
          <a:xfrm>
            <a:off x="5448225" y="4210050"/>
            <a:ext cx="73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t>🍕</a:t>
            </a:r>
            <a:endParaRPr sz="3000"/>
          </a:p>
        </p:txBody>
      </p:sp>
      <p:sp>
        <p:nvSpPr>
          <p:cNvPr id="82" name="Google Shape;82;p13"/>
          <p:cNvSpPr txBox="1"/>
          <p:nvPr/>
        </p:nvSpPr>
        <p:spPr>
          <a:xfrm>
            <a:off x="609675" y="609600"/>
            <a:ext cx="1895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600">
                <a:solidFill>
                  <a:srgbClr val="434343"/>
                </a:solidFill>
                <a:latin typeface="Bebas Neue"/>
                <a:ea typeface="Bebas Neue"/>
                <a:cs typeface="Bebas Neue"/>
                <a:sym typeface="Bebas Neue"/>
              </a:rPr>
              <a:t>🍔</a:t>
            </a:r>
            <a:endParaRPr sz="9600">
              <a:solidFill>
                <a:srgbClr val="434343"/>
              </a:solidFill>
              <a:latin typeface="Bebas Neue"/>
              <a:ea typeface="Bebas Neue"/>
              <a:cs typeface="Bebas Neue"/>
              <a:sym typeface="Bebas Neue"/>
            </a:endParaRPr>
          </a:p>
        </p:txBody>
      </p:sp>
      <p:sp>
        <p:nvSpPr>
          <p:cNvPr id="83" name="Google Shape;83;p13"/>
          <p:cNvSpPr txBox="1"/>
          <p:nvPr/>
        </p:nvSpPr>
        <p:spPr>
          <a:xfrm>
            <a:off x="3033750" y="2773725"/>
            <a:ext cx="1895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600">
                <a:solidFill>
                  <a:srgbClr val="434343"/>
                </a:solidFill>
                <a:latin typeface="Bebas Neue"/>
                <a:ea typeface="Bebas Neue"/>
                <a:cs typeface="Bebas Neue"/>
                <a:sym typeface="Bebas Neue"/>
              </a:rPr>
              <a:t>🥘</a:t>
            </a:r>
            <a:endParaRPr sz="9600">
              <a:solidFill>
                <a:srgbClr val="434343"/>
              </a:solidFill>
              <a:latin typeface="Bebas Neue"/>
              <a:ea typeface="Bebas Neue"/>
              <a:cs typeface="Bebas Neue"/>
              <a:sym typeface="Bebas Neue"/>
            </a:endParaRPr>
          </a:p>
        </p:txBody>
      </p:sp>
      <p:sp>
        <p:nvSpPr>
          <p:cNvPr id="84" name="Google Shape;84;p13"/>
          <p:cNvSpPr txBox="1"/>
          <p:nvPr/>
        </p:nvSpPr>
        <p:spPr>
          <a:xfrm>
            <a:off x="4914825" y="866775"/>
            <a:ext cx="157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200">
                <a:solidFill>
                  <a:srgbClr val="434343"/>
                </a:solidFill>
                <a:latin typeface="Bebas Neue"/>
                <a:ea typeface="Bebas Neue"/>
                <a:cs typeface="Bebas Neue"/>
                <a:sym typeface="Bebas Neue"/>
              </a:rPr>
              <a:t>🍅</a:t>
            </a:r>
            <a:endParaRPr sz="7200">
              <a:solidFill>
                <a:srgbClr val="434343"/>
              </a:solidFill>
              <a:latin typeface="Bebas Neue"/>
              <a:ea typeface="Bebas Neue"/>
              <a:cs typeface="Bebas Neue"/>
              <a:sym typeface="Bebas Neue"/>
            </a:endParaRPr>
          </a:p>
        </p:txBody>
      </p:sp>
      <p:sp>
        <p:nvSpPr>
          <p:cNvPr id="85" name="Google Shape;85;p13"/>
          <p:cNvSpPr txBox="1"/>
          <p:nvPr/>
        </p:nvSpPr>
        <p:spPr>
          <a:xfrm rot="5400000">
            <a:off x="6734184" y="447609"/>
            <a:ext cx="1657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600">
                <a:solidFill>
                  <a:srgbClr val="434343"/>
                </a:solidFill>
                <a:latin typeface="Bebas Neue"/>
                <a:ea typeface="Bebas Neue"/>
                <a:cs typeface="Bebas Neue"/>
                <a:sym typeface="Bebas Neue"/>
              </a:rPr>
              <a:t>🥐</a:t>
            </a:r>
            <a:endParaRPr sz="9600">
              <a:solidFill>
                <a:srgbClr val="434343"/>
              </a:solidFill>
              <a:latin typeface="Bebas Neue"/>
              <a:ea typeface="Bebas Neue"/>
              <a:cs typeface="Bebas Neue"/>
              <a:sym typeface="Bebas Neue"/>
            </a:endParaRPr>
          </a:p>
        </p:txBody>
      </p:sp>
      <p:sp>
        <p:nvSpPr>
          <p:cNvPr id="86" name="Google Shape;86;p13"/>
          <p:cNvSpPr txBox="1"/>
          <p:nvPr>
            <p:ph type="ctrTitle"/>
          </p:nvPr>
        </p:nvSpPr>
        <p:spPr>
          <a:xfrm>
            <a:off x="1404900" y="1667125"/>
            <a:ext cx="6334200" cy="177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434343"/>
                </a:solidFill>
                <a:latin typeface="Cinzel Black"/>
                <a:ea typeface="Cinzel Black"/>
                <a:cs typeface="Cinzel Black"/>
                <a:sym typeface="Cinzel Black"/>
              </a:rPr>
              <a:t>MadridIsFood</a:t>
            </a:r>
            <a:endParaRPr>
              <a:solidFill>
                <a:srgbClr val="434343"/>
              </a:solidFill>
              <a:latin typeface="Cinzel Black"/>
              <a:ea typeface="Cinzel Black"/>
              <a:cs typeface="Cinzel Black"/>
              <a:sym typeface="Cinzel Black"/>
            </a:endParaRPr>
          </a:p>
        </p:txBody>
      </p:sp>
      <p:cxnSp>
        <p:nvCxnSpPr>
          <p:cNvPr id="87" name="Google Shape;87;p13"/>
          <p:cNvCxnSpPr/>
          <p:nvPr/>
        </p:nvCxnSpPr>
        <p:spPr>
          <a:xfrm>
            <a:off x="2112288" y="1204925"/>
            <a:ext cx="648300" cy="218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8" name="Google Shape;88;p13"/>
          <p:cNvCxnSpPr/>
          <p:nvPr/>
        </p:nvCxnSpPr>
        <p:spPr>
          <a:xfrm>
            <a:off x="4137400" y="1133400"/>
            <a:ext cx="1062000" cy="29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9" name="Google Shape;89;p13"/>
          <p:cNvCxnSpPr/>
          <p:nvPr/>
        </p:nvCxnSpPr>
        <p:spPr>
          <a:xfrm flipH="1" rot="10800000">
            <a:off x="6296025" y="1104825"/>
            <a:ext cx="571500" cy="543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0" name="Google Shape;90;p13"/>
          <p:cNvCxnSpPr>
            <a:endCxn id="80" idx="3"/>
          </p:cNvCxnSpPr>
          <p:nvPr/>
        </p:nvCxnSpPr>
        <p:spPr>
          <a:xfrm flipH="1" rot="-5400000">
            <a:off x="8001525" y="1970925"/>
            <a:ext cx="732300" cy="257400"/>
          </a:xfrm>
          <a:prstGeom prst="curvedConnector4">
            <a:avLst>
              <a:gd fmla="val 27929" name="adj1"/>
              <a:gd fmla="val 192512" name="adj2"/>
            </a:avLst>
          </a:prstGeom>
          <a:noFill/>
          <a:ln cap="flat" cmpd="sng" w="9525">
            <a:solidFill>
              <a:schemeClr val="dk2"/>
            </a:solidFill>
            <a:prstDash val="solid"/>
            <a:round/>
            <a:headEnd len="med" w="med" type="none"/>
            <a:tailEnd len="med" w="med" type="none"/>
          </a:ln>
        </p:spPr>
      </p:cxnSp>
      <p:cxnSp>
        <p:nvCxnSpPr>
          <p:cNvPr id="91" name="Google Shape;91;p13"/>
          <p:cNvCxnSpPr>
            <a:stCxn id="80" idx="2"/>
            <a:endCxn id="71" idx="1"/>
          </p:cNvCxnSpPr>
          <p:nvPr/>
        </p:nvCxnSpPr>
        <p:spPr>
          <a:xfrm rot="5400000">
            <a:off x="7708125" y="3139125"/>
            <a:ext cx="771600" cy="71400"/>
          </a:xfrm>
          <a:prstGeom prst="curvedConnector4">
            <a:avLst>
              <a:gd fmla="val 29048" name="adj1"/>
              <a:gd fmla="val 433613" name="adj2"/>
            </a:avLst>
          </a:prstGeom>
          <a:noFill/>
          <a:ln cap="flat" cmpd="sng" w="9525">
            <a:solidFill>
              <a:schemeClr val="dk2"/>
            </a:solidFill>
            <a:prstDash val="solid"/>
            <a:round/>
            <a:headEnd len="med" w="med" type="none"/>
            <a:tailEnd len="med" w="med" type="none"/>
          </a:ln>
        </p:spPr>
      </p:cxnSp>
      <p:cxnSp>
        <p:nvCxnSpPr>
          <p:cNvPr id="92" name="Google Shape;92;p13"/>
          <p:cNvCxnSpPr>
            <a:endCxn id="75" idx="3"/>
          </p:cNvCxnSpPr>
          <p:nvPr/>
        </p:nvCxnSpPr>
        <p:spPr>
          <a:xfrm rot="5400000">
            <a:off x="8197725" y="4010925"/>
            <a:ext cx="354300" cy="99900"/>
          </a:xfrm>
          <a:prstGeom prst="curvedConnector2">
            <a:avLst/>
          </a:prstGeom>
          <a:noFill/>
          <a:ln cap="flat" cmpd="sng" w="9525">
            <a:solidFill>
              <a:schemeClr val="dk2"/>
            </a:solidFill>
            <a:prstDash val="solid"/>
            <a:round/>
            <a:headEnd len="med" w="med" type="none"/>
            <a:tailEnd len="med" w="med" type="none"/>
          </a:ln>
        </p:spPr>
      </p:cxnSp>
      <p:cxnSp>
        <p:nvCxnSpPr>
          <p:cNvPr id="93" name="Google Shape;93;p13"/>
          <p:cNvCxnSpPr/>
          <p:nvPr/>
        </p:nvCxnSpPr>
        <p:spPr>
          <a:xfrm flipH="1">
            <a:off x="533475" y="1581150"/>
            <a:ext cx="333300" cy="162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4" name="Google Shape;94;p13"/>
          <p:cNvCxnSpPr>
            <a:stCxn id="65" idx="2"/>
            <a:endCxn id="69" idx="1"/>
          </p:cNvCxnSpPr>
          <p:nvPr/>
        </p:nvCxnSpPr>
        <p:spPr>
          <a:xfrm flipH="1" rot="-5400000">
            <a:off x="35475" y="2282700"/>
            <a:ext cx="800700" cy="157200"/>
          </a:xfrm>
          <a:prstGeom prst="curvedConnector2">
            <a:avLst/>
          </a:prstGeom>
          <a:noFill/>
          <a:ln cap="flat" cmpd="sng" w="9525">
            <a:solidFill>
              <a:schemeClr val="dk2"/>
            </a:solidFill>
            <a:prstDash val="solid"/>
            <a:round/>
            <a:headEnd len="med" w="med" type="none"/>
            <a:tailEnd len="med" w="med" type="none"/>
          </a:ln>
        </p:spPr>
      </p:cxnSp>
      <p:cxnSp>
        <p:nvCxnSpPr>
          <p:cNvPr id="95" name="Google Shape;95;p13"/>
          <p:cNvCxnSpPr>
            <a:stCxn id="69" idx="2"/>
            <a:endCxn id="78" idx="0"/>
          </p:cNvCxnSpPr>
          <p:nvPr/>
        </p:nvCxnSpPr>
        <p:spPr>
          <a:xfrm rot="5400000">
            <a:off x="552525" y="3089700"/>
            <a:ext cx="333300" cy="323700"/>
          </a:xfrm>
          <a:prstGeom prst="curvedConnector3">
            <a:avLst>
              <a:gd fmla="val 50011" name="adj1"/>
            </a:avLst>
          </a:prstGeom>
          <a:noFill/>
          <a:ln cap="flat" cmpd="sng" w="9525">
            <a:solidFill>
              <a:schemeClr val="dk2"/>
            </a:solidFill>
            <a:prstDash val="solid"/>
            <a:round/>
            <a:headEnd len="med" w="med" type="none"/>
            <a:tailEnd len="med" w="med" type="none"/>
          </a:ln>
        </p:spPr>
      </p:cxnSp>
      <p:cxnSp>
        <p:nvCxnSpPr>
          <p:cNvPr id="96" name="Google Shape;96;p13"/>
          <p:cNvCxnSpPr>
            <a:stCxn id="78" idx="3"/>
          </p:cNvCxnSpPr>
          <p:nvPr/>
        </p:nvCxnSpPr>
        <p:spPr>
          <a:xfrm flipH="1" rot="10800000">
            <a:off x="923925" y="3419625"/>
            <a:ext cx="657300" cy="321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7" name="Google Shape;97;p13"/>
          <p:cNvCxnSpPr>
            <a:endCxn id="77" idx="1"/>
          </p:cNvCxnSpPr>
          <p:nvPr/>
        </p:nvCxnSpPr>
        <p:spPr>
          <a:xfrm>
            <a:off x="1962000" y="3638550"/>
            <a:ext cx="247800" cy="189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8" name="Google Shape;98;p13"/>
          <p:cNvCxnSpPr>
            <a:stCxn id="77" idx="3"/>
          </p:cNvCxnSpPr>
          <p:nvPr/>
        </p:nvCxnSpPr>
        <p:spPr>
          <a:xfrm flipH="1" rot="10800000">
            <a:off x="2943300" y="3628950"/>
            <a:ext cx="438000" cy="199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9" name="Google Shape;99;p13"/>
          <p:cNvCxnSpPr/>
          <p:nvPr/>
        </p:nvCxnSpPr>
        <p:spPr>
          <a:xfrm>
            <a:off x="4495725" y="3581325"/>
            <a:ext cx="428700" cy="351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0" name="Google Shape;100;p13"/>
          <p:cNvCxnSpPr>
            <a:stCxn id="73" idx="3"/>
            <a:endCxn id="70" idx="1"/>
          </p:cNvCxnSpPr>
          <p:nvPr/>
        </p:nvCxnSpPr>
        <p:spPr>
          <a:xfrm flipH="1" rot="10800000">
            <a:off x="5505525" y="3733125"/>
            <a:ext cx="676200" cy="200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1" name="Google Shape;101;p13"/>
          <p:cNvCxnSpPr>
            <a:stCxn id="70" idx="3"/>
            <a:endCxn id="75" idx="1"/>
          </p:cNvCxnSpPr>
          <p:nvPr/>
        </p:nvCxnSpPr>
        <p:spPr>
          <a:xfrm>
            <a:off x="6915225" y="3733200"/>
            <a:ext cx="676200" cy="5049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Fotos gratis : patrón, línea, rojo, paño, circulo, guingán, mantel ..." id="211" name="Google Shape;211;p22"/>
          <p:cNvPicPr preferRelativeResize="0"/>
          <p:nvPr/>
        </p:nvPicPr>
        <p:blipFill rotWithShape="1">
          <a:blip r:embed="rId3">
            <a:alphaModFix amt="5000"/>
          </a:blip>
          <a:srcRect b="7711" l="32608" r="6098" t="6222"/>
          <a:stretch/>
        </p:blipFill>
        <p:spPr>
          <a:xfrm rot="5400000">
            <a:off x="2186386" y="-1785288"/>
            <a:ext cx="4789576" cy="8706202"/>
          </a:xfrm>
          <a:prstGeom prst="rect">
            <a:avLst/>
          </a:prstGeom>
          <a:noFill/>
          <a:ln>
            <a:noFill/>
          </a:ln>
        </p:spPr>
      </p:pic>
      <p:sp>
        <p:nvSpPr>
          <p:cNvPr id="212" name="Google Shape;212;p22"/>
          <p:cNvSpPr txBox="1"/>
          <p:nvPr>
            <p:ph type="title"/>
          </p:nvPr>
        </p:nvSpPr>
        <p:spPr>
          <a:xfrm>
            <a:off x="2947950" y="1561800"/>
            <a:ext cx="3248100" cy="20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t>¿Renta</a:t>
            </a:r>
            <a:br>
              <a:rPr lang="es" sz="3600"/>
            </a:br>
            <a:r>
              <a:rPr lang="es" sz="3600"/>
              <a:t>vs</a:t>
            </a:r>
            <a:br>
              <a:rPr lang="es" sz="3600"/>
            </a:br>
            <a:r>
              <a:rPr lang="es" sz="3600"/>
              <a:t>Precio?</a:t>
            </a:r>
            <a:endParaRPr sz="3600"/>
          </a:p>
        </p:txBody>
      </p:sp>
      <p:sp>
        <p:nvSpPr>
          <p:cNvPr id="213" name="Google Shape;213;p22"/>
          <p:cNvSpPr txBox="1"/>
          <p:nvPr/>
        </p:nvSpPr>
        <p:spPr>
          <a:xfrm>
            <a:off x="2199950" y="1786350"/>
            <a:ext cx="1425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200">
                <a:solidFill>
                  <a:srgbClr val="434343"/>
                </a:solidFill>
                <a:latin typeface="Bebas Neue"/>
                <a:ea typeface="Bebas Neue"/>
                <a:cs typeface="Bebas Neue"/>
                <a:sym typeface="Bebas Neue"/>
              </a:rPr>
              <a:t>👺</a:t>
            </a:r>
            <a:endParaRPr sz="7200">
              <a:solidFill>
                <a:srgbClr val="434343"/>
              </a:solidFill>
              <a:latin typeface="Bebas Neue"/>
              <a:ea typeface="Bebas Neue"/>
              <a:cs typeface="Bebas Neue"/>
              <a:sym typeface="Bebas Neue"/>
            </a:endParaRPr>
          </a:p>
        </p:txBody>
      </p:sp>
      <p:sp>
        <p:nvSpPr>
          <p:cNvPr id="214" name="Google Shape;214;p22"/>
          <p:cNvSpPr txBox="1"/>
          <p:nvPr>
            <p:ph type="title"/>
          </p:nvPr>
        </p:nvSpPr>
        <p:spPr>
          <a:xfrm>
            <a:off x="540300" y="436700"/>
            <a:ext cx="2954700" cy="97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t>estudio de la</a:t>
            </a:r>
            <a:endParaRPr u="sng"/>
          </a:p>
          <a:p>
            <a:pPr indent="0" lvl="0" marL="0" rtl="0" algn="l">
              <a:spcBef>
                <a:spcPts val="0"/>
              </a:spcBef>
              <a:spcAft>
                <a:spcPts val="0"/>
              </a:spcAft>
              <a:buNone/>
            </a:pPr>
            <a:r>
              <a:rPr lang="es" sz="3600" u="sng"/>
              <a:t>RENTA</a:t>
            </a:r>
            <a:endParaRPr sz="3600" u="sng"/>
          </a:p>
        </p:txBody>
      </p:sp>
      <p:sp>
        <p:nvSpPr>
          <p:cNvPr id="215" name="Google Shape;215;p22"/>
          <p:cNvSpPr txBox="1"/>
          <p:nvPr/>
        </p:nvSpPr>
        <p:spPr>
          <a:xfrm>
            <a:off x="-75" y="-6667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16" name="Google Shape;216;p22"/>
          <p:cNvSpPr txBox="1"/>
          <p:nvPr/>
        </p:nvSpPr>
        <p:spPr>
          <a:xfrm>
            <a:off x="-28650" y="4705350"/>
            <a:ext cx="934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17" name="Google Shape;217;p22"/>
          <p:cNvSpPr txBox="1"/>
          <p:nvPr/>
        </p:nvSpPr>
        <p:spPr>
          <a:xfrm>
            <a:off x="-28575" y="208100"/>
            <a:ext cx="600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18" name="Google Shape;218;p22"/>
          <p:cNvSpPr txBox="1"/>
          <p:nvPr/>
        </p:nvSpPr>
        <p:spPr>
          <a:xfrm>
            <a:off x="8696325" y="-14550"/>
            <a:ext cx="4476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Fotos gratis : patrón, línea, rojo, paño, circulo, guingán, mantel ..." id="223" name="Google Shape;223;p23"/>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pic>
        <p:nvPicPr>
          <p:cNvPr id="224" name="Google Shape;224;p23" title="Madrid_renta_por_distrito.png"/>
          <p:cNvPicPr preferRelativeResize="0"/>
          <p:nvPr/>
        </p:nvPicPr>
        <p:blipFill>
          <a:blip r:embed="rId4">
            <a:alphaModFix/>
          </a:blip>
          <a:stretch>
            <a:fillRect/>
          </a:stretch>
        </p:blipFill>
        <p:spPr>
          <a:xfrm>
            <a:off x="454844" y="342900"/>
            <a:ext cx="3756331" cy="4478151"/>
          </a:xfrm>
          <a:prstGeom prst="rect">
            <a:avLst/>
          </a:prstGeom>
          <a:noFill/>
          <a:ln cap="flat" cmpd="sng" w="19050">
            <a:solidFill>
              <a:srgbClr val="637A8D"/>
            </a:solidFill>
            <a:prstDash val="solid"/>
            <a:round/>
            <a:headEnd len="sm" w="sm" type="none"/>
            <a:tailEnd len="sm" w="sm" type="none"/>
          </a:ln>
        </p:spPr>
      </p:pic>
      <p:sp>
        <p:nvSpPr>
          <p:cNvPr id="225" name="Google Shape;225;p23"/>
          <p:cNvSpPr txBox="1"/>
          <p:nvPr/>
        </p:nvSpPr>
        <p:spPr>
          <a:xfrm>
            <a:off x="6153150" y="876300"/>
            <a:ext cx="2657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este es el </a:t>
            </a:r>
            <a:r>
              <a:rPr lang="es" sz="3000">
                <a:solidFill>
                  <a:srgbClr val="434343"/>
                </a:solidFill>
                <a:latin typeface="Bebas Neue"/>
                <a:ea typeface="Bebas Neue"/>
                <a:cs typeface="Bebas Neue"/>
                <a:sym typeface="Bebas Neue"/>
              </a:rPr>
              <a:t>mapa </a:t>
            </a:r>
            <a:r>
              <a:rPr lang="es" sz="1800">
                <a:solidFill>
                  <a:srgbClr val="434343"/>
                </a:solidFill>
                <a:latin typeface="Bebas Neue"/>
                <a:ea typeface="Bebas Neue"/>
                <a:cs typeface="Bebas Neue"/>
                <a:sym typeface="Bebas Neue"/>
              </a:rPr>
              <a:t>de la repartición de la </a:t>
            </a:r>
            <a:r>
              <a:rPr lang="es" sz="1800" u="sng">
                <a:solidFill>
                  <a:srgbClr val="CC4125"/>
                </a:solidFill>
                <a:latin typeface="Bebas Neue"/>
                <a:ea typeface="Bebas Neue"/>
                <a:cs typeface="Bebas Neue"/>
                <a:sym typeface="Bebas Neue"/>
              </a:rPr>
              <a:t>renta per </a:t>
            </a:r>
            <a:r>
              <a:rPr lang="es" sz="1800" u="sng">
                <a:solidFill>
                  <a:srgbClr val="CC4125"/>
                </a:solidFill>
                <a:latin typeface="Bebas Neue"/>
                <a:ea typeface="Bebas Neue"/>
                <a:cs typeface="Bebas Neue"/>
                <a:sym typeface="Bebas Neue"/>
              </a:rPr>
              <a:t>cápita</a:t>
            </a:r>
            <a:r>
              <a:rPr lang="es" sz="1800">
                <a:solidFill>
                  <a:srgbClr val="434343"/>
                </a:solidFill>
                <a:latin typeface="Bebas Neue"/>
                <a:ea typeface="Bebas Neue"/>
                <a:cs typeface="Bebas Neue"/>
                <a:sym typeface="Bebas Neue"/>
              </a:rPr>
              <a:t> de la ciudad de madrid</a:t>
            </a:r>
            <a:endParaRPr sz="1800">
              <a:solidFill>
                <a:srgbClr val="434343"/>
              </a:solidFill>
              <a:latin typeface="Bebas Neue"/>
              <a:ea typeface="Bebas Neue"/>
              <a:cs typeface="Bebas Neue"/>
              <a:sym typeface="Bebas Neue"/>
            </a:endParaRPr>
          </a:p>
        </p:txBody>
      </p:sp>
      <p:cxnSp>
        <p:nvCxnSpPr>
          <p:cNvPr id="226" name="Google Shape;226;p23"/>
          <p:cNvCxnSpPr/>
          <p:nvPr/>
        </p:nvCxnSpPr>
        <p:spPr>
          <a:xfrm flipH="1">
            <a:off x="4207479" y="1476600"/>
            <a:ext cx="1961400" cy="1881600"/>
          </a:xfrm>
          <a:prstGeom prst="curvedConnector3">
            <a:avLst>
              <a:gd fmla="val 50000" name="adj1"/>
            </a:avLst>
          </a:prstGeom>
          <a:noFill/>
          <a:ln cap="flat" cmpd="sng" w="19050">
            <a:solidFill>
              <a:srgbClr val="637A8D"/>
            </a:solidFill>
            <a:prstDash val="solid"/>
            <a:round/>
            <a:headEnd len="med" w="med" type="none"/>
            <a:tailEnd len="med" w="med" type="none"/>
          </a:ln>
        </p:spPr>
      </p:cxnSp>
      <p:cxnSp>
        <p:nvCxnSpPr>
          <p:cNvPr id="227" name="Google Shape;227;p23"/>
          <p:cNvCxnSpPr/>
          <p:nvPr/>
        </p:nvCxnSpPr>
        <p:spPr>
          <a:xfrm flipH="1">
            <a:off x="2359300" y="519075"/>
            <a:ext cx="424800" cy="1541700"/>
          </a:xfrm>
          <a:prstGeom prst="straightConnector1">
            <a:avLst/>
          </a:prstGeom>
          <a:noFill/>
          <a:ln cap="flat" cmpd="sng" w="19050">
            <a:solidFill>
              <a:srgbClr val="637A8D"/>
            </a:solidFill>
            <a:prstDash val="solid"/>
            <a:round/>
            <a:headEnd len="med" w="med" type="none"/>
            <a:tailEnd len="med" w="med" type="triangle"/>
          </a:ln>
        </p:spPr>
      </p:cxnSp>
      <p:cxnSp>
        <p:nvCxnSpPr>
          <p:cNvPr id="228" name="Google Shape;228;p23"/>
          <p:cNvCxnSpPr/>
          <p:nvPr/>
        </p:nvCxnSpPr>
        <p:spPr>
          <a:xfrm rot="10800000">
            <a:off x="2400225" y="2762325"/>
            <a:ext cx="1838400" cy="600000"/>
          </a:xfrm>
          <a:prstGeom prst="straightConnector1">
            <a:avLst/>
          </a:prstGeom>
          <a:noFill/>
          <a:ln cap="flat" cmpd="sng" w="19050">
            <a:solidFill>
              <a:srgbClr val="637A8D"/>
            </a:solidFill>
            <a:prstDash val="solid"/>
            <a:round/>
            <a:headEnd len="med" w="med" type="none"/>
            <a:tailEnd len="med" w="med" type="triangle"/>
          </a:ln>
        </p:spPr>
      </p:cxnSp>
      <p:cxnSp>
        <p:nvCxnSpPr>
          <p:cNvPr id="229" name="Google Shape;229;p23"/>
          <p:cNvCxnSpPr/>
          <p:nvPr/>
        </p:nvCxnSpPr>
        <p:spPr>
          <a:xfrm flipH="1" rot="10800000">
            <a:off x="464025" y="2807750"/>
            <a:ext cx="1266300" cy="699900"/>
          </a:xfrm>
          <a:prstGeom prst="straightConnector1">
            <a:avLst/>
          </a:prstGeom>
          <a:noFill/>
          <a:ln cap="flat" cmpd="sng" w="19050">
            <a:solidFill>
              <a:srgbClr val="637A8D"/>
            </a:solidFill>
            <a:prstDash val="solid"/>
            <a:round/>
            <a:headEnd len="med" w="med" type="none"/>
            <a:tailEnd len="med" w="med" type="triangle"/>
          </a:ln>
        </p:spPr>
      </p:cxnSp>
      <p:cxnSp>
        <p:nvCxnSpPr>
          <p:cNvPr id="230" name="Google Shape;230;p23"/>
          <p:cNvCxnSpPr/>
          <p:nvPr/>
        </p:nvCxnSpPr>
        <p:spPr>
          <a:xfrm>
            <a:off x="456150" y="2107725"/>
            <a:ext cx="927900" cy="393300"/>
          </a:xfrm>
          <a:prstGeom prst="straightConnector1">
            <a:avLst/>
          </a:prstGeom>
          <a:noFill/>
          <a:ln cap="flat" cmpd="sng" w="19050">
            <a:solidFill>
              <a:srgbClr val="637A8D"/>
            </a:solidFill>
            <a:prstDash val="solid"/>
            <a:round/>
            <a:headEnd len="med" w="med" type="none"/>
            <a:tailEnd len="med" w="med" type="triangle"/>
          </a:ln>
        </p:spPr>
      </p:cxnSp>
      <p:pic>
        <p:nvPicPr>
          <p:cNvPr descr="Ahorro de dinero | Vectores de dominio público" id="231" name="Google Shape;231;p23"/>
          <p:cNvPicPr preferRelativeResize="0"/>
          <p:nvPr/>
        </p:nvPicPr>
        <p:blipFill>
          <a:blip r:embed="rId5">
            <a:alphaModFix/>
          </a:blip>
          <a:stretch>
            <a:fillRect/>
          </a:stretch>
        </p:blipFill>
        <p:spPr>
          <a:xfrm>
            <a:off x="6697550" y="2209950"/>
            <a:ext cx="1433606" cy="1241500"/>
          </a:xfrm>
          <a:prstGeom prst="rect">
            <a:avLst/>
          </a:prstGeom>
          <a:noFill/>
          <a:ln>
            <a:noFill/>
          </a:ln>
        </p:spPr>
      </p:pic>
      <p:sp>
        <p:nvSpPr>
          <p:cNvPr id="232" name="Google Shape;232;p23"/>
          <p:cNvSpPr txBox="1"/>
          <p:nvPr/>
        </p:nvSpPr>
        <p:spPr>
          <a:xfrm>
            <a:off x="5298300" y="3200550"/>
            <a:ext cx="384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Vemos claramente</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que hay zonas muy descompensadas….</a:t>
            </a:r>
            <a:endParaRPr sz="1800">
              <a:solidFill>
                <a:srgbClr val="434343"/>
              </a:solidFill>
              <a:latin typeface="Bebas Neue"/>
              <a:ea typeface="Bebas Neue"/>
              <a:cs typeface="Bebas Neue"/>
              <a:sym typeface="Bebas Neue"/>
            </a:endParaRPr>
          </a:p>
        </p:txBody>
      </p:sp>
      <p:cxnSp>
        <p:nvCxnSpPr>
          <p:cNvPr id="233" name="Google Shape;233;p23"/>
          <p:cNvCxnSpPr>
            <a:endCxn id="231" idx="3"/>
          </p:cNvCxnSpPr>
          <p:nvPr/>
        </p:nvCxnSpPr>
        <p:spPr>
          <a:xfrm rot="5400000">
            <a:off x="7840906" y="2280050"/>
            <a:ext cx="840900" cy="260400"/>
          </a:xfrm>
          <a:prstGeom prst="curvedConnector2">
            <a:avLst/>
          </a:prstGeom>
          <a:noFill/>
          <a:ln cap="flat" cmpd="sng" w="9525">
            <a:solidFill>
              <a:schemeClr val="dk2"/>
            </a:solidFill>
            <a:prstDash val="solid"/>
            <a:round/>
            <a:headEnd len="med" w="med" type="none"/>
            <a:tailEnd len="med" w="med" type="none"/>
          </a:ln>
        </p:spPr>
      </p:cxnSp>
      <p:cxnSp>
        <p:nvCxnSpPr>
          <p:cNvPr id="234" name="Google Shape;234;p23"/>
          <p:cNvCxnSpPr>
            <a:stCxn id="231" idx="1"/>
          </p:cNvCxnSpPr>
          <p:nvPr/>
        </p:nvCxnSpPr>
        <p:spPr>
          <a:xfrm flipH="1">
            <a:off x="6330950" y="2830700"/>
            <a:ext cx="366600" cy="4566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Fotos gratis : patrón, línea, rojo, paño, circulo, guingán, mantel ..." id="239" name="Google Shape;239;p24"/>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pic>
        <p:nvPicPr>
          <p:cNvPr id="240" name="Google Shape;240;p24" title="Madrid_renta_por_distrito_barras.png"/>
          <p:cNvPicPr preferRelativeResize="0"/>
          <p:nvPr/>
        </p:nvPicPr>
        <p:blipFill>
          <a:blip r:embed="rId4">
            <a:alphaModFix/>
          </a:blip>
          <a:stretch>
            <a:fillRect/>
          </a:stretch>
        </p:blipFill>
        <p:spPr>
          <a:xfrm>
            <a:off x="760825" y="469125"/>
            <a:ext cx="7685852" cy="4289499"/>
          </a:xfrm>
          <a:prstGeom prst="rect">
            <a:avLst/>
          </a:prstGeom>
          <a:noFill/>
          <a:ln cap="flat" cmpd="sng" w="19050">
            <a:solidFill>
              <a:srgbClr val="637A8D"/>
            </a:solidFill>
            <a:prstDash val="solid"/>
            <a:round/>
            <a:headEnd len="sm" w="sm" type="none"/>
            <a:tailEnd len="sm" w="sm" type="none"/>
          </a:ln>
        </p:spPr>
      </p:pic>
      <p:sp>
        <p:nvSpPr>
          <p:cNvPr id="241" name="Google Shape;241;p24"/>
          <p:cNvSpPr txBox="1"/>
          <p:nvPr/>
        </p:nvSpPr>
        <p:spPr>
          <a:xfrm>
            <a:off x="5257800" y="561975"/>
            <a:ext cx="3390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Vemos que los </a:t>
            </a:r>
            <a:r>
              <a:rPr lang="es" sz="1800">
                <a:solidFill>
                  <a:srgbClr val="CC4125"/>
                </a:solidFill>
                <a:latin typeface="Bebas Neue"/>
                <a:ea typeface="Bebas Neue"/>
                <a:cs typeface="Bebas Neue"/>
                <a:sym typeface="Bebas Neue"/>
              </a:rPr>
              <a:t>4 distritos</a:t>
            </a:r>
            <a:r>
              <a:rPr lang="es" sz="1800">
                <a:solidFill>
                  <a:srgbClr val="434343"/>
                </a:solidFill>
                <a:latin typeface="Bebas Neue"/>
                <a:ea typeface="Bebas Neue"/>
                <a:cs typeface="Bebas Neue"/>
                <a:sym typeface="Bebas Neue"/>
              </a:rPr>
              <a:t> que</a:t>
            </a:r>
            <a:br>
              <a:rPr lang="es" sz="1800">
                <a:solidFill>
                  <a:srgbClr val="434343"/>
                </a:solidFill>
                <a:latin typeface="Bebas Neue"/>
                <a:ea typeface="Bebas Neue"/>
                <a:cs typeface="Bebas Neue"/>
                <a:sym typeface="Bebas Neue"/>
              </a:rPr>
            </a:br>
            <a:r>
              <a:rPr lang="es" sz="1800">
                <a:solidFill>
                  <a:srgbClr val="434343"/>
                </a:solidFill>
                <a:latin typeface="Bebas Neue"/>
                <a:ea typeface="Bebas Neue"/>
                <a:cs typeface="Bebas Neue"/>
                <a:sym typeface="Bebas Neue"/>
              </a:rPr>
              <a:t>más renta obtienen son:</a:t>
            </a:r>
            <a:endParaRPr sz="1800">
              <a:solidFill>
                <a:srgbClr val="434343"/>
              </a:solidFill>
              <a:latin typeface="Bebas Neue"/>
              <a:ea typeface="Bebas Neue"/>
              <a:cs typeface="Bebas Neue"/>
              <a:sym typeface="Bebas Neue"/>
            </a:endParaRPr>
          </a:p>
          <a:p>
            <a:pPr indent="-342900" lvl="0" marL="457200" rtl="0" algn="l">
              <a:spcBef>
                <a:spcPts val="0"/>
              </a:spcBef>
              <a:spcAft>
                <a:spcPts val="0"/>
              </a:spcAft>
              <a:buClr>
                <a:srgbClr val="434343"/>
              </a:buClr>
              <a:buSzPts val="1800"/>
              <a:buFont typeface="Bebas Neue"/>
              <a:buChar char="-"/>
            </a:pPr>
            <a:r>
              <a:rPr lang="es" sz="1800">
                <a:solidFill>
                  <a:srgbClr val="434343"/>
                </a:solidFill>
                <a:latin typeface="Bebas Neue"/>
                <a:ea typeface="Bebas Neue"/>
                <a:cs typeface="Bebas Neue"/>
                <a:sym typeface="Bebas Neue"/>
              </a:rPr>
              <a:t>Chamartín</a:t>
            </a:r>
            <a:endParaRPr sz="1800">
              <a:solidFill>
                <a:srgbClr val="434343"/>
              </a:solidFill>
              <a:latin typeface="Bebas Neue"/>
              <a:ea typeface="Bebas Neue"/>
              <a:cs typeface="Bebas Neue"/>
              <a:sym typeface="Bebas Neue"/>
            </a:endParaRPr>
          </a:p>
          <a:p>
            <a:pPr indent="-342900" lvl="0" marL="457200" rtl="0" algn="l">
              <a:spcBef>
                <a:spcPts val="0"/>
              </a:spcBef>
              <a:spcAft>
                <a:spcPts val="0"/>
              </a:spcAft>
              <a:buClr>
                <a:srgbClr val="434343"/>
              </a:buClr>
              <a:buSzPts val="1800"/>
              <a:buFont typeface="Bebas Neue"/>
              <a:buChar char="-"/>
            </a:pPr>
            <a:r>
              <a:rPr lang="es" sz="1800">
                <a:solidFill>
                  <a:srgbClr val="434343"/>
                </a:solidFill>
                <a:latin typeface="Bebas Neue"/>
                <a:ea typeface="Bebas Neue"/>
                <a:cs typeface="Bebas Neue"/>
                <a:sym typeface="Bebas Neue"/>
              </a:rPr>
              <a:t>Salamanca</a:t>
            </a:r>
            <a:endParaRPr sz="1800">
              <a:solidFill>
                <a:srgbClr val="434343"/>
              </a:solidFill>
              <a:latin typeface="Bebas Neue"/>
              <a:ea typeface="Bebas Neue"/>
              <a:cs typeface="Bebas Neue"/>
              <a:sym typeface="Bebas Neue"/>
            </a:endParaRPr>
          </a:p>
          <a:p>
            <a:pPr indent="-342900" lvl="0" marL="457200" rtl="0" algn="l">
              <a:spcBef>
                <a:spcPts val="0"/>
              </a:spcBef>
              <a:spcAft>
                <a:spcPts val="0"/>
              </a:spcAft>
              <a:buClr>
                <a:srgbClr val="434343"/>
              </a:buClr>
              <a:buSzPts val="1800"/>
              <a:buFont typeface="Bebas Neue"/>
              <a:buChar char="-"/>
            </a:pPr>
            <a:r>
              <a:rPr lang="es" sz="1800">
                <a:solidFill>
                  <a:srgbClr val="434343"/>
                </a:solidFill>
                <a:latin typeface="Bebas Neue"/>
                <a:ea typeface="Bebas Neue"/>
                <a:cs typeface="Bebas Neue"/>
                <a:sym typeface="Bebas Neue"/>
              </a:rPr>
              <a:t>chamberí</a:t>
            </a:r>
            <a:endParaRPr sz="1800">
              <a:solidFill>
                <a:srgbClr val="434343"/>
              </a:solidFill>
              <a:latin typeface="Bebas Neue"/>
              <a:ea typeface="Bebas Neue"/>
              <a:cs typeface="Bebas Neue"/>
              <a:sym typeface="Bebas Neue"/>
            </a:endParaRPr>
          </a:p>
          <a:p>
            <a:pPr indent="-342900" lvl="0" marL="457200" rtl="0" algn="l">
              <a:spcBef>
                <a:spcPts val="0"/>
              </a:spcBef>
              <a:spcAft>
                <a:spcPts val="0"/>
              </a:spcAft>
              <a:buClr>
                <a:srgbClr val="434343"/>
              </a:buClr>
              <a:buSzPts val="1800"/>
              <a:buFont typeface="Bebas Neue"/>
              <a:buChar char="-"/>
            </a:pPr>
            <a:r>
              <a:rPr lang="es" sz="1800">
                <a:solidFill>
                  <a:srgbClr val="434343"/>
                </a:solidFill>
                <a:latin typeface="Bebas Neue"/>
                <a:ea typeface="Bebas Neue"/>
                <a:cs typeface="Bebas Neue"/>
                <a:sym typeface="Bebas Neue"/>
              </a:rPr>
              <a:t>moncloa - aravaca</a:t>
            </a:r>
            <a:endParaRPr sz="1800">
              <a:solidFill>
                <a:srgbClr val="434343"/>
              </a:solidFill>
              <a:latin typeface="Bebas Neue"/>
              <a:ea typeface="Bebas Neue"/>
              <a:cs typeface="Bebas Neue"/>
              <a:sym typeface="Bebas Neue"/>
            </a:endParaRPr>
          </a:p>
        </p:txBody>
      </p:sp>
      <p:cxnSp>
        <p:nvCxnSpPr>
          <p:cNvPr id="242" name="Google Shape;242;p24"/>
          <p:cNvCxnSpPr/>
          <p:nvPr/>
        </p:nvCxnSpPr>
        <p:spPr>
          <a:xfrm>
            <a:off x="1706625" y="990950"/>
            <a:ext cx="3775200" cy="346200"/>
          </a:xfrm>
          <a:prstGeom prst="curvedConnector3">
            <a:avLst>
              <a:gd fmla="val 50000" name="adj1"/>
            </a:avLst>
          </a:prstGeom>
          <a:noFill/>
          <a:ln cap="flat" cmpd="sng" w="19050">
            <a:solidFill>
              <a:srgbClr val="637A8D"/>
            </a:solidFill>
            <a:prstDash val="solid"/>
            <a:round/>
            <a:headEnd len="med" w="med" type="none"/>
            <a:tailEnd len="med" w="med" type="none"/>
          </a:ln>
        </p:spPr>
      </p:cxnSp>
      <p:cxnSp>
        <p:nvCxnSpPr>
          <p:cNvPr id="243" name="Google Shape;243;p24"/>
          <p:cNvCxnSpPr/>
          <p:nvPr/>
        </p:nvCxnSpPr>
        <p:spPr>
          <a:xfrm>
            <a:off x="2013350" y="1274075"/>
            <a:ext cx="3452700" cy="346200"/>
          </a:xfrm>
          <a:prstGeom prst="curvedConnector3">
            <a:avLst>
              <a:gd fmla="val 50000" name="adj1"/>
            </a:avLst>
          </a:prstGeom>
          <a:noFill/>
          <a:ln cap="flat" cmpd="sng" w="19050">
            <a:solidFill>
              <a:srgbClr val="637A8D"/>
            </a:solidFill>
            <a:prstDash val="solid"/>
            <a:round/>
            <a:headEnd len="med" w="med" type="none"/>
            <a:tailEnd len="med" w="med" type="none"/>
          </a:ln>
        </p:spPr>
      </p:cxnSp>
      <p:cxnSp>
        <p:nvCxnSpPr>
          <p:cNvPr id="244" name="Google Shape;244;p24"/>
          <p:cNvCxnSpPr/>
          <p:nvPr/>
        </p:nvCxnSpPr>
        <p:spPr>
          <a:xfrm>
            <a:off x="2343675" y="1415650"/>
            <a:ext cx="3122400" cy="471900"/>
          </a:xfrm>
          <a:prstGeom prst="curvedConnector3">
            <a:avLst>
              <a:gd fmla="val 50000" name="adj1"/>
            </a:avLst>
          </a:prstGeom>
          <a:noFill/>
          <a:ln cap="flat" cmpd="sng" w="19050">
            <a:solidFill>
              <a:srgbClr val="637A8D"/>
            </a:solidFill>
            <a:prstDash val="solid"/>
            <a:round/>
            <a:headEnd len="med" w="med" type="none"/>
            <a:tailEnd len="med" w="med" type="none"/>
          </a:ln>
        </p:spPr>
      </p:cxnSp>
      <p:cxnSp>
        <p:nvCxnSpPr>
          <p:cNvPr id="245" name="Google Shape;245;p24"/>
          <p:cNvCxnSpPr/>
          <p:nvPr/>
        </p:nvCxnSpPr>
        <p:spPr>
          <a:xfrm>
            <a:off x="2642525" y="1572925"/>
            <a:ext cx="2807700" cy="605700"/>
          </a:xfrm>
          <a:prstGeom prst="curvedConnector3">
            <a:avLst>
              <a:gd fmla="val 50000" name="adj1"/>
            </a:avLst>
          </a:prstGeom>
          <a:noFill/>
          <a:ln cap="flat" cmpd="sng" w="19050">
            <a:solidFill>
              <a:srgbClr val="637A8D"/>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Fotos gratis : patrón, línea, rojo, paño, circulo, guingán, mantel ..." id="250" name="Google Shape;250;p25"/>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pic>
        <p:nvPicPr>
          <p:cNvPr id="251" name="Google Shape;251;p25" title="Restaurantes_3estrellas_por_distrito.png"/>
          <p:cNvPicPr preferRelativeResize="0"/>
          <p:nvPr/>
        </p:nvPicPr>
        <p:blipFill>
          <a:blip r:embed="rId4">
            <a:alphaModFix/>
          </a:blip>
          <a:stretch>
            <a:fillRect/>
          </a:stretch>
        </p:blipFill>
        <p:spPr>
          <a:xfrm>
            <a:off x="4750250" y="370175"/>
            <a:ext cx="3777249" cy="4487226"/>
          </a:xfrm>
          <a:prstGeom prst="rect">
            <a:avLst/>
          </a:prstGeom>
          <a:noFill/>
          <a:ln cap="flat" cmpd="sng" w="19050">
            <a:solidFill>
              <a:srgbClr val="637A8D"/>
            </a:solidFill>
            <a:prstDash val="solid"/>
            <a:round/>
            <a:headEnd len="sm" w="sm" type="none"/>
            <a:tailEnd len="sm" w="sm" type="none"/>
          </a:ln>
        </p:spPr>
      </p:pic>
      <p:sp>
        <p:nvSpPr>
          <p:cNvPr id="252" name="Google Shape;252;p25"/>
          <p:cNvSpPr txBox="1"/>
          <p:nvPr/>
        </p:nvSpPr>
        <p:spPr>
          <a:xfrm>
            <a:off x="668500" y="456150"/>
            <a:ext cx="453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los restaurantes clasificados en</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3000">
                <a:solidFill>
                  <a:srgbClr val="434343"/>
                </a:solidFill>
                <a:latin typeface="Bebas Neue"/>
                <a:ea typeface="Bebas Neue"/>
                <a:cs typeface="Bebas Neue"/>
                <a:sym typeface="Bebas Neue"/>
              </a:rPr>
              <a:t>google maps</a:t>
            </a:r>
            <a:r>
              <a:rPr lang="es" sz="1800">
                <a:solidFill>
                  <a:srgbClr val="434343"/>
                </a:solidFill>
                <a:latin typeface="Bebas Neue"/>
                <a:ea typeface="Bebas Neue"/>
                <a:cs typeface="Bebas Neue"/>
                <a:sym typeface="Bebas Neue"/>
              </a:rPr>
              <a:t> como </a:t>
            </a:r>
            <a:endParaRPr sz="1800">
              <a:solidFill>
                <a:srgbClr val="434343"/>
              </a:solidFill>
              <a:latin typeface="Bebas Neue"/>
              <a:ea typeface="Bebas Neue"/>
              <a:cs typeface="Bebas Neue"/>
              <a:sym typeface="Bebas Neue"/>
            </a:endParaRPr>
          </a:p>
        </p:txBody>
      </p:sp>
      <p:sp>
        <p:nvSpPr>
          <p:cNvPr id="253" name="Google Shape;253;p25"/>
          <p:cNvSpPr txBox="1"/>
          <p:nvPr/>
        </p:nvSpPr>
        <p:spPr>
          <a:xfrm rot="-1209420">
            <a:off x="1456564" y="1169247"/>
            <a:ext cx="2314030" cy="9235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4800">
                <a:solidFill>
                  <a:srgbClr val="E69739"/>
                </a:solidFill>
                <a:latin typeface="Cinzel Black"/>
                <a:ea typeface="Cinzel Black"/>
                <a:cs typeface="Cinzel Black"/>
                <a:sym typeface="Cinzel Black"/>
              </a:rPr>
              <a:t>€ € €</a:t>
            </a:r>
            <a:endParaRPr sz="4800">
              <a:solidFill>
                <a:srgbClr val="E69739"/>
              </a:solidFill>
              <a:latin typeface="Cinzel Black"/>
              <a:ea typeface="Cinzel Black"/>
              <a:cs typeface="Cinzel Black"/>
              <a:sym typeface="Cinzel Black"/>
            </a:endParaRPr>
          </a:p>
        </p:txBody>
      </p:sp>
      <p:sp>
        <p:nvSpPr>
          <p:cNvPr id="254" name="Google Shape;254;p25"/>
          <p:cNvSpPr txBox="1"/>
          <p:nvPr/>
        </p:nvSpPr>
        <p:spPr>
          <a:xfrm>
            <a:off x="668500" y="1903400"/>
            <a:ext cx="3995100" cy="1200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800">
                <a:solidFill>
                  <a:srgbClr val="434343"/>
                </a:solidFill>
                <a:latin typeface="Bebas Neue"/>
                <a:ea typeface="Bebas Neue"/>
                <a:cs typeface="Bebas Neue"/>
                <a:sym typeface="Bebas Neue"/>
              </a:rPr>
              <a:t>se ven representados</a:t>
            </a:r>
            <a:endParaRPr sz="1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1800">
                <a:solidFill>
                  <a:srgbClr val="434343"/>
                </a:solidFill>
                <a:latin typeface="Bebas Neue"/>
                <a:ea typeface="Bebas Neue"/>
                <a:cs typeface="Bebas Neue"/>
                <a:sym typeface="Bebas Neue"/>
              </a:rPr>
              <a:t>sobre todos en los distritos que</a:t>
            </a:r>
            <a:endParaRPr sz="1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1800">
                <a:solidFill>
                  <a:srgbClr val="434343"/>
                </a:solidFill>
                <a:latin typeface="Bebas Neue"/>
                <a:ea typeface="Bebas Neue"/>
                <a:cs typeface="Bebas Neue"/>
                <a:sym typeface="Bebas Neue"/>
              </a:rPr>
              <a:t>más</a:t>
            </a:r>
            <a:r>
              <a:rPr lang="es" sz="1800">
                <a:solidFill>
                  <a:srgbClr val="434343"/>
                </a:solidFill>
                <a:latin typeface="Bebas Neue"/>
                <a:ea typeface="Bebas Neue"/>
                <a:cs typeface="Bebas Neue"/>
                <a:sym typeface="Bebas Neue"/>
              </a:rPr>
              <a:t> </a:t>
            </a:r>
            <a:r>
              <a:rPr lang="es" sz="3000">
                <a:solidFill>
                  <a:srgbClr val="434343"/>
                </a:solidFill>
                <a:latin typeface="Bebas Neue"/>
                <a:ea typeface="Bebas Neue"/>
                <a:cs typeface="Bebas Neue"/>
                <a:sym typeface="Bebas Neue"/>
              </a:rPr>
              <a:t>renta per </a:t>
            </a:r>
            <a:r>
              <a:rPr lang="es" sz="3000">
                <a:solidFill>
                  <a:srgbClr val="434343"/>
                </a:solidFill>
                <a:latin typeface="Bebas Neue"/>
                <a:ea typeface="Bebas Neue"/>
                <a:cs typeface="Bebas Neue"/>
                <a:sym typeface="Bebas Neue"/>
              </a:rPr>
              <a:t>cápita</a:t>
            </a:r>
            <a:r>
              <a:rPr lang="es" sz="1800">
                <a:solidFill>
                  <a:srgbClr val="434343"/>
                </a:solidFill>
                <a:latin typeface="Bebas Neue"/>
                <a:ea typeface="Bebas Neue"/>
                <a:cs typeface="Bebas Neue"/>
                <a:sym typeface="Bebas Neue"/>
              </a:rPr>
              <a:t> obtienen</a:t>
            </a:r>
            <a:endParaRPr sz="1800">
              <a:solidFill>
                <a:srgbClr val="434343"/>
              </a:solidFill>
              <a:latin typeface="Bebas Neue"/>
              <a:ea typeface="Bebas Neue"/>
              <a:cs typeface="Bebas Neue"/>
              <a:sym typeface="Bebas Neue"/>
            </a:endParaRPr>
          </a:p>
        </p:txBody>
      </p:sp>
      <p:sp>
        <p:nvSpPr>
          <p:cNvPr id="255" name="Google Shape;255;p25"/>
          <p:cNvSpPr txBox="1"/>
          <p:nvPr/>
        </p:nvSpPr>
        <p:spPr>
          <a:xfrm>
            <a:off x="2666000" y="3287500"/>
            <a:ext cx="1997700" cy="1508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800">
                <a:solidFill>
                  <a:srgbClr val="434343"/>
                </a:solidFill>
                <a:latin typeface="Bebas Neue"/>
                <a:ea typeface="Bebas Neue"/>
                <a:cs typeface="Bebas Neue"/>
                <a:sym typeface="Bebas Neue"/>
              </a:rPr>
              <a:t>Moncloa - aravaca</a:t>
            </a:r>
            <a:endParaRPr sz="1800">
              <a:solidFill>
                <a:srgbClr val="434343"/>
              </a:solidFill>
              <a:latin typeface="Bebas Neue"/>
              <a:ea typeface="Bebas Neue"/>
              <a:cs typeface="Bebas Neue"/>
              <a:sym typeface="Bebas Neue"/>
            </a:endParaRPr>
          </a:p>
          <a:p>
            <a:pPr indent="0" lvl="0" marL="0" rtl="0" algn="r">
              <a:spcBef>
                <a:spcPts val="0"/>
              </a:spcBef>
              <a:spcAft>
                <a:spcPts val="0"/>
              </a:spcAft>
              <a:buClr>
                <a:schemeClr val="dk1"/>
              </a:buClr>
              <a:buSzPts val="1100"/>
              <a:buFont typeface="Arial"/>
              <a:buNone/>
            </a:pPr>
            <a:r>
              <a:rPr lang="es" sz="1800">
                <a:solidFill>
                  <a:srgbClr val="434343"/>
                </a:solidFill>
                <a:latin typeface="Bebas Neue"/>
                <a:ea typeface="Bebas Neue"/>
                <a:cs typeface="Bebas Neue"/>
                <a:sym typeface="Bebas Neue"/>
              </a:rPr>
              <a:t>salamanca</a:t>
            </a:r>
            <a:endParaRPr sz="1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1800">
                <a:solidFill>
                  <a:srgbClr val="434343"/>
                </a:solidFill>
                <a:latin typeface="Bebas Neue"/>
                <a:ea typeface="Bebas Neue"/>
                <a:cs typeface="Bebas Neue"/>
                <a:sym typeface="Bebas Neue"/>
              </a:rPr>
              <a:t>centro</a:t>
            </a:r>
            <a:endParaRPr sz="1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800">
                <a:solidFill>
                  <a:srgbClr val="434343"/>
                </a:solidFill>
                <a:latin typeface="Bebas Neue"/>
                <a:ea typeface="Bebas Neue"/>
                <a:cs typeface="Bebas Neue"/>
                <a:sym typeface="Bebas Neue"/>
              </a:rPr>
              <a:t>retiro</a:t>
            </a:r>
            <a:endParaRPr sz="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800">
                <a:solidFill>
                  <a:srgbClr val="434343"/>
                </a:solidFill>
                <a:latin typeface="Bebas Neue"/>
                <a:ea typeface="Bebas Neue"/>
                <a:cs typeface="Bebas Neue"/>
                <a:sym typeface="Bebas Neue"/>
              </a:rPr>
              <a:t>chamartín</a:t>
            </a:r>
            <a:endParaRPr sz="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800">
                <a:solidFill>
                  <a:srgbClr val="434343"/>
                </a:solidFill>
                <a:latin typeface="Bebas Neue"/>
                <a:ea typeface="Bebas Neue"/>
                <a:cs typeface="Bebas Neue"/>
                <a:sym typeface="Bebas Neue"/>
              </a:rPr>
              <a:t>latin</a:t>
            </a:r>
            <a:endParaRPr sz="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800">
                <a:solidFill>
                  <a:srgbClr val="434343"/>
                </a:solidFill>
                <a:latin typeface="Bebas Neue"/>
                <a:ea typeface="Bebas Neue"/>
                <a:cs typeface="Bebas Neue"/>
                <a:sym typeface="Bebas Neue"/>
              </a:rPr>
              <a:t>barajas</a:t>
            </a:r>
            <a:endParaRPr sz="800">
              <a:solidFill>
                <a:srgbClr val="434343"/>
              </a:solidFill>
              <a:latin typeface="Bebas Neue"/>
              <a:ea typeface="Bebas Neue"/>
              <a:cs typeface="Bebas Neue"/>
              <a:sym typeface="Bebas Neue"/>
            </a:endParaRPr>
          </a:p>
        </p:txBody>
      </p:sp>
      <p:cxnSp>
        <p:nvCxnSpPr>
          <p:cNvPr id="256" name="Google Shape;256;p25"/>
          <p:cNvCxnSpPr/>
          <p:nvPr/>
        </p:nvCxnSpPr>
        <p:spPr>
          <a:xfrm flipH="1" rot="10800000">
            <a:off x="4616575" y="2563950"/>
            <a:ext cx="983100" cy="920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57" name="Google Shape;257;p25"/>
          <p:cNvCxnSpPr/>
          <p:nvPr/>
        </p:nvCxnSpPr>
        <p:spPr>
          <a:xfrm flipH="1" rot="10800000">
            <a:off x="4632300" y="2721200"/>
            <a:ext cx="1800900" cy="1061700"/>
          </a:xfrm>
          <a:prstGeom prst="curvedConnector3">
            <a:avLst>
              <a:gd fmla="val 44544" name="adj1"/>
            </a:avLst>
          </a:prstGeom>
          <a:noFill/>
          <a:ln cap="flat" cmpd="sng" w="9525">
            <a:solidFill>
              <a:schemeClr val="dk2"/>
            </a:solidFill>
            <a:prstDash val="solid"/>
            <a:round/>
            <a:headEnd len="med" w="med" type="none"/>
            <a:tailEnd len="med" w="med" type="none"/>
          </a:ln>
        </p:spPr>
      </p:cxnSp>
      <p:cxnSp>
        <p:nvCxnSpPr>
          <p:cNvPr id="258" name="Google Shape;258;p25"/>
          <p:cNvCxnSpPr>
            <a:stCxn id="255" idx="3"/>
          </p:cNvCxnSpPr>
          <p:nvPr/>
        </p:nvCxnSpPr>
        <p:spPr>
          <a:xfrm flipH="1" rot="10800000">
            <a:off x="4663700" y="2965600"/>
            <a:ext cx="1439400" cy="10761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descr="Dinero fajos vector clip art | Vectores de dominio público" id="259" name="Google Shape;259;p25"/>
          <p:cNvPicPr preferRelativeResize="0"/>
          <p:nvPr/>
        </p:nvPicPr>
        <p:blipFill>
          <a:blip r:embed="rId5">
            <a:alphaModFix amt="88000"/>
          </a:blip>
          <a:stretch>
            <a:fillRect/>
          </a:stretch>
        </p:blipFill>
        <p:spPr>
          <a:xfrm rot="803234">
            <a:off x="1209175" y="3601699"/>
            <a:ext cx="1151422" cy="11514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Fotos gratis : patrón, línea, rojo, paño, circulo, guingán, mantel ..." id="264" name="Google Shape;264;p26"/>
          <p:cNvPicPr preferRelativeResize="0"/>
          <p:nvPr/>
        </p:nvPicPr>
        <p:blipFill rotWithShape="1">
          <a:blip r:embed="rId3">
            <a:alphaModFix amt="5000"/>
          </a:blip>
          <a:srcRect b="7711" l="32608" r="6098" t="6222"/>
          <a:stretch/>
        </p:blipFill>
        <p:spPr>
          <a:xfrm rot="5400000">
            <a:off x="2186386" y="-1785288"/>
            <a:ext cx="4789576" cy="8706202"/>
          </a:xfrm>
          <a:prstGeom prst="rect">
            <a:avLst/>
          </a:prstGeom>
          <a:noFill/>
          <a:ln>
            <a:noFill/>
          </a:ln>
        </p:spPr>
      </p:pic>
      <p:sp>
        <p:nvSpPr>
          <p:cNvPr id="265" name="Google Shape;265;p26"/>
          <p:cNvSpPr txBox="1"/>
          <p:nvPr>
            <p:ph type="title"/>
          </p:nvPr>
        </p:nvSpPr>
        <p:spPr>
          <a:xfrm>
            <a:off x="1162050" y="1566750"/>
            <a:ext cx="6819900" cy="20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t>¿Marcan diferencia las estrellas Michelin?</a:t>
            </a:r>
            <a:endParaRPr sz="3600"/>
          </a:p>
        </p:txBody>
      </p:sp>
      <p:sp>
        <p:nvSpPr>
          <p:cNvPr id="266" name="Google Shape;266;p26"/>
          <p:cNvSpPr txBox="1"/>
          <p:nvPr>
            <p:ph type="title"/>
          </p:nvPr>
        </p:nvSpPr>
        <p:spPr>
          <a:xfrm>
            <a:off x="540300" y="436700"/>
            <a:ext cx="3102000" cy="95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t>estudio de la</a:t>
            </a:r>
            <a:endParaRPr u="sng"/>
          </a:p>
          <a:p>
            <a:pPr indent="0" lvl="0" marL="0" rtl="0" algn="l">
              <a:spcBef>
                <a:spcPts val="0"/>
              </a:spcBef>
              <a:spcAft>
                <a:spcPts val="0"/>
              </a:spcAft>
              <a:buNone/>
            </a:pPr>
            <a:r>
              <a:rPr lang="es" sz="3600" u="sng"/>
              <a:t>CALIDAD</a:t>
            </a:r>
            <a:endParaRPr sz="3600" u="sng"/>
          </a:p>
        </p:txBody>
      </p:sp>
      <p:sp>
        <p:nvSpPr>
          <p:cNvPr id="267" name="Google Shape;267;p26"/>
          <p:cNvSpPr txBox="1"/>
          <p:nvPr/>
        </p:nvSpPr>
        <p:spPr>
          <a:xfrm>
            <a:off x="-75" y="-6667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68" name="Google Shape;268;p26"/>
          <p:cNvSpPr txBox="1"/>
          <p:nvPr/>
        </p:nvSpPr>
        <p:spPr>
          <a:xfrm>
            <a:off x="-28650" y="4705350"/>
            <a:ext cx="934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69" name="Google Shape;269;p26"/>
          <p:cNvSpPr txBox="1"/>
          <p:nvPr/>
        </p:nvSpPr>
        <p:spPr>
          <a:xfrm>
            <a:off x="-28575" y="208100"/>
            <a:ext cx="600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70" name="Google Shape;270;p26"/>
          <p:cNvSpPr txBox="1"/>
          <p:nvPr/>
        </p:nvSpPr>
        <p:spPr>
          <a:xfrm>
            <a:off x="8696325" y="-14550"/>
            <a:ext cx="4476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271" name="Google Shape;271;p26"/>
          <p:cNvSpPr txBox="1"/>
          <p:nvPr/>
        </p:nvSpPr>
        <p:spPr>
          <a:xfrm>
            <a:off x="4920400" y="3573199"/>
            <a:ext cx="1005000" cy="954900"/>
          </a:xfrm>
          <a:prstGeom prst="rect">
            <a:avLst/>
          </a:prstGeom>
          <a:noFill/>
          <a:ln>
            <a:noFill/>
          </a:ln>
        </p:spPr>
        <p:txBody>
          <a:bodyPr anchorCtr="0" anchor="t" bIns="52525" lIns="52525" spcFirstLastPara="1" rIns="52525" wrap="square" tIns="52525">
            <a:spAutoFit/>
          </a:bodyPr>
          <a:lstStyle/>
          <a:p>
            <a:pPr indent="0" lvl="0" marL="0" rtl="0" algn="l">
              <a:spcBef>
                <a:spcPts val="0"/>
              </a:spcBef>
              <a:spcAft>
                <a:spcPts val="0"/>
              </a:spcAft>
              <a:buNone/>
            </a:pPr>
            <a:r>
              <a:rPr lang="es" sz="5514"/>
              <a:t>👨🏻‍🍳</a:t>
            </a:r>
            <a:endParaRPr sz="5514"/>
          </a:p>
        </p:txBody>
      </p:sp>
      <p:sp>
        <p:nvSpPr>
          <p:cNvPr id="272" name="Google Shape;272;p26"/>
          <p:cNvSpPr txBox="1"/>
          <p:nvPr/>
        </p:nvSpPr>
        <p:spPr>
          <a:xfrm>
            <a:off x="2798966" y="3561841"/>
            <a:ext cx="1034400" cy="1014600"/>
          </a:xfrm>
          <a:prstGeom prst="rect">
            <a:avLst/>
          </a:prstGeom>
          <a:noFill/>
          <a:ln>
            <a:noFill/>
          </a:ln>
        </p:spPr>
        <p:txBody>
          <a:bodyPr anchorCtr="0" anchor="t" bIns="55800" lIns="55800" spcFirstLastPara="1" rIns="55800" wrap="square" tIns="55800">
            <a:spAutoFit/>
          </a:bodyPr>
          <a:lstStyle/>
          <a:p>
            <a:pPr indent="0" lvl="0" marL="0" rtl="0" algn="l">
              <a:spcBef>
                <a:spcPts val="0"/>
              </a:spcBef>
              <a:spcAft>
                <a:spcPts val="0"/>
              </a:spcAft>
              <a:buNone/>
            </a:pPr>
            <a:r>
              <a:rPr lang="es" sz="5860">
                <a:solidFill>
                  <a:schemeClr val="dk1"/>
                </a:solidFill>
              </a:rPr>
              <a:t>👩🏾‍🍳</a:t>
            </a:r>
            <a:endParaRPr sz="854"/>
          </a:p>
        </p:txBody>
      </p:sp>
      <p:pic>
        <p:nvPicPr>
          <p:cNvPr descr="Public Domain Clip Art Image | comic clouds 8 | ID: 13534423217676 ..." id="273" name="Google Shape;273;p26"/>
          <p:cNvPicPr preferRelativeResize="0"/>
          <p:nvPr/>
        </p:nvPicPr>
        <p:blipFill>
          <a:blip r:embed="rId4">
            <a:alphaModFix/>
          </a:blip>
          <a:stretch>
            <a:fillRect/>
          </a:stretch>
        </p:blipFill>
        <p:spPr>
          <a:xfrm flipH="1" rot="685821">
            <a:off x="5385323" y="3060688"/>
            <a:ext cx="776630" cy="737698"/>
          </a:xfrm>
          <a:prstGeom prst="rect">
            <a:avLst/>
          </a:prstGeom>
          <a:noFill/>
          <a:ln>
            <a:noFill/>
          </a:ln>
        </p:spPr>
      </p:pic>
      <p:grpSp>
        <p:nvGrpSpPr>
          <p:cNvPr id="274" name="Google Shape;274;p26"/>
          <p:cNvGrpSpPr/>
          <p:nvPr/>
        </p:nvGrpSpPr>
        <p:grpSpPr>
          <a:xfrm flipH="1">
            <a:off x="5562681" y="3227190"/>
            <a:ext cx="438886" cy="148317"/>
            <a:chOff x="7674025" y="3137725"/>
            <a:chExt cx="967774" cy="327050"/>
          </a:xfrm>
        </p:grpSpPr>
        <p:pic>
          <p:nvPicPr>
            <p:cNvPr descr="Archivo:Etoile Michelin-1.svg - Wikipedia, la enciclopedia libre" id="275" name="Google Shape;275;p26"/>
            <p:cNvPicPr preferRelativeResize="0"/>
            <p:nvPr/>
          </p:nvPicPr>
          <p:blipFill>
            <a:blip r:embed="rId5">
              <a:alphaModFix/>
            </a:blip>
            <a:stretch>
              <a:fillRect/>
            </a:stretch>
          </p:blipFill>
          <p:spPr>
            <a:xfrm>
              <a:off x="7674025" y="3137725"/>
              <a:ext cx="299583" cy="327050"/>
            </a:xfrm>
            <a:prstGeom prst="rect">
              <a:avLst/>
            </a:prstGeom>
            <a:solidFill>
              <a:schemeClr val="lt1"/>
            </a:solidFill>
            <a:ln>
              <a:noFill/>
            </a:ln>
          </p:spPr>
        </p:pic>
        <p:pic>
          <p:nvPicPr>
            <p:cNvPr descr="Archivo:Etoile Michelin-1.svg - Wikipedia, la enciclopedia libre" id="276" name="Google Shape;276;p26"/>
            <p:cNvPicPr preferRelativeResize="0"/>
            <p:nvPr/>
          </p:nvPicPr>
          <p:blipFill>
            <a:blip r:embed="rId5">
              <a:alphaModFix/>
            </a:blip>
            <a:stretch>
              <a:fillRect/>
            </a:stretch>
          </p:blipFill>
          <p:spPr>
            <a:xfrm>
              <a:off x="8008121" y="3137725"/>
              <a:ext cx="299583" cy="327050"/>
            </a:xfrm>
            <a:prstGeom prst="rect">
              <a:avLst/>
            </a:prstGeom>
            <a:solidFill>
              <a:schemeClr val="lt1"/>
            </a:solidFill>
            <a:ln>
              <a:noFill/>
            </a:ln>
          </p:spPr>
        </p:pic>
        <p:pic>
          <p:nvPicPr>
            <p:cNvPr descr="Archivo:Etoile Michelin-1.svg - Wikipedia, la enciclopedia libre" id="277" name="Google Shape;277;p26"/>
            <p:cNvPicPr preferRelativeResize="0"/>
            <p:nvPr/>
          </p:nvPicPr>
          <p:blipFill>
            <a:blip r:embed="rId5">
              <a:alphaModFix/>
            </a:blip>
            <a:stretch>
              <a:fillRect/>
            </a:stretch>
          </p:blipFill>
          <p:spPr>
            <a:xfrm>
              <a:off x="8342216" y="3137725"/>
              <a:ext cx="299583" cy="327050"/>
            </a:xfrm>
            <a:prstGeom prst="rect">
              <a:avLst/>
            </a:prstGeom>
            <a:solidFill>
              <a:schemeClr val="lt1"/>
            </a:solidFill>
            <a:ln>
              <a:noFill/>
            </a:ln>
          </p:spPr>
        </p:pic>
      </p:grpSp>
      <p:pic>
        <p:nvPicPr>
          <p:cNvPr descr="Public Domain Clip Art Image | comic clouds 8 | ID: 13534423217676 ..." id="278" name="Google Shape;278;p26"/>
          <p:cNvPicPr preferRelativeResize="0"/>
          <p:nvPr/>
        </p:nvPicPr>
        <p:blipFill>
          <a:blip r:embed="rId4">
            <a:alphaModFix/>
          </a:blip>
          <a:stretch>
            <a:fillRect/>
          </a:stretch>
        </p:blipFill>
        <p:spPr>
          <a:xfrm flipH="1" rot="685808">
            <a:off x="3473647" y="2948445"/>
            <a:ext cx="859502" cy="816412"/>
          </a:xfrm>
          <a:prstGeom prst="rect">
            <a:avLst/>
          </a:prstGeom>
          <a:noFill/>
          <a:ln>
            <a:noFill/>
          </a:ln>
        </p:spPr>
      </p:pic>
      <p:grpSp>
        <p:nvGrpSpPr>
          <p:cNvPr id="279" name="Google Shape;279;p26"/>
          <p:cNvGrpSpPr/>
          <p:nvPr/>
        </p:nvGrpSpPr>
        <p:grpSpPr>
          <a:xfrm>
            <a:off x="3642420" y="3165857"/>
            <a:ext cx="466370" cy="157606"/>
            <a:chOff x="7674025" y="3137725"/>
            <a:chExt cx="967774" cy="327050"/>
          </a:xfrm>
        </p:grpSpPr>
        <p:pic>
          <p:nvPicPr>
            <p:cNvPr descr="Archivo:Etoile Michelin-1.svg - Wikipedia, la enciclopedia libre" id="280" name="Google Shape;280;p26"/>
            <p:cNvPicPr preferRelativeResize="0"/>
            <p:nvPr/>
          </p:nvPicPr>
          <p:blipFill>
            <a:blip r:embed="rId5">
              <a:alphaModFix/>
            </a:blip>
            <a:stretch>
              <a:fillRect/>
            </a:stretch>
          </p:blipFill>
          <p:spPr>
            <a:xfrm>
              <a:off x="7674025" y="3137725"/>
              <a:ext cx="299583" cy="327050"/>
            </a:xfrm>
            <a:prstGeom prst="rect">
              <a:avLst/>
            </a:prstGeom>
            <a:solidFill>
              <a:schemeClr val="lt1"/>
            </a:solidFill>
            <a:ln>
              <a:noFill/>
            </a:ln>
          </p:spPr>
        </p:pic>
        <p:pic>
          <p:nvPicPr>
            <p:cNvPr descr="Archivo:Etoile Michelin-1.svg - Wikipedia, la enciclopedia libre" id="281" name="Google Shape;281;p26"/>
            <p:cNvPicPr preferRelativeResize="0"/>
            <p:nvPr/>
          </p:nvPicPr>
          <p:blipFill>
            <a:blip r:embed="rId5">
              <a:alphaModFix/>
            </a:blip>
            <a:stretch>
              <a:fillRect/>
            </a:stretch>
          </p:blipFill>
          <p:spPr>
            <a:xfrm>
              <a:off x="8008121" y="3137725"/>
              <a:ext cx="299583" cy="327050"/>
            </a:xfrm>
            <a:prstGeom prst="rect">
              <a:avLst/>
            </a:prstGeom>
            <a:solidFill>
              <a:schemeClr val="lt1"/>
            </a:solidFill>
            <a:ln>
              <a:noFill/>
            </a:ln>
          </p:spPr>
        </p:pic>
        <p:pic>
          <p:nvPicPr>
            <p:cNvPr descr="Archivo:Etoile Michelin-1.svg - Wikipedia, la enciclopedia libre" id="282" name="Google Shape;282;p26"/>
            <p:cNvPicPr preferRelativeResize="0"/>
            <p:nvPr/>
          </p:nvPicPr>
          <p:blipFill>
            <a:blip r:embed="rId5">
              <a:alphaModFix/>
            </a:blip>
            <a:stretch>
              <a:fillRect/>
            </a:stretch>
          </p:blipFill>
          <p:spPr>
            <a:xfrm>
              <a:off x="8342216" y="3137725"/>
              <a:ext cx="299583" cy="327050"/>
            </a:xfrm>
            <a:prstGeom prst="rect">
              <a:avLst/>
            </a:prstGeom>
            <a:solidFill>
              <a:schemeClr val="lt1"/>
            </a:solid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File:Michelin Le Mans Cup Logo.jpg - Wikimedia Commons" id="287" name="Google Shape;287;p27"/>
          <p:cNvPicPr preferRelativeResize="0"/>
          <p:nvPr/>
        </p:nvPicPr>
        <p:blipFill rotWithShape="1">
          <a:blip r:embed="rId3">
            <a:alphaModFix/>
          </a:blip>
          <a:srcRect b="49294" l="8096" r="70109" t="17023"/>
          <a:stretch/>
        </p:blipFill>
        <p:spPr>
          <a:xfrm flipH="1">
            <a:off x="5854350" y="291150"/>
            <a:ext cx="1567800" cy="1097894"/>
          </a:xfrm>
          <a:prstGeom prst="rect">
            <a:avLst/>
          </a:prstGeom>
          <a:noFill/>
          <a:ln>
            <a:noFill/>
          </a:ln>
        </p:spPr>
      </p:pic>
      <p:pic>
        <p:nvPicPr>
          <p:cNvPr descr="Fotos gratis : patrón, línea, rojo, paño, circulo, guingán, mantel ..." id="288" name="Google Shape;288;p27"/>
          <p:cNvPicPr preferRelativeResize="0"/>
          <p:nvPr/>
        </p:nvPicPr>
        <p:blipFill rotWithShape="1">
          <a:blip r:embed="rId4">
            <a:alphaModFix amt="5000"/>
          </a:blip>
          <a:srcRect b="8883" l="32608" r="6098" t="7308"/>
          <a:stretch/>
        </p:blipFill>
        <p:spPr>
          <a:xfrm rot="5400000">
            <a:off x="2190324" y="-1671250"/>
            <a:ext cx="4789576" cy="8478126"/>
          </a:xfrm>
          <a:prstGeom prst="rect">
            <a:avLst/>
          </a:prstGeom>
          <a:noFill/>
          <a:ln>
            <a:noFill/>
          </a:ln>
        </p:spPr>
      </p:pic>
      <p:sp>
        <p:nvSpPr>
          <p:cNvPr id="289" name="Google Shape;289;p27"/>
          <p:cNvSpPr txBox="1"/>
          <p:nvPr>
            <p:ph type="title"/>
          </p:nvPr>
        </p:nvSpPr>
        <p:spPr>
          <a:xfrm>
            <a:off x="480225" y="313125"/>
            <a:ext cx="5516100" cy="119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MAPA MUNDI de los restaurantes inscritos en la guía michelin</a:t>
            </a:r>
            <a:endParaRPr/>
          </a:p>
        </p:txBody>
      </p:sp>
      <p:sp>
        <p:nvSpPr>
          <p:cNvPr id="290" name="Google Shape;290;p27"/>
          <p:cNvSpPr txBox="1"/>
          <p:nvPr>
            <p:ph idx="1" type="body"/>
          </p:nvPr>
        </p:nvSpPr>
        <p:spPr>
          <a:xfrm>
            <a:off x="7041150" y="2141600"/>
            <a:ext cx="1567800" cy="13956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s"/>
              <a:t>El </a:t>
            </a:r>
            <a:r>
              <a:rPr lang="es" sz="2550"/>
              <a:t>número total</a:t>
            </a:r>
            <a:r>
              <a:rPr lang="es"/>
              <a:t> de restaurantes registrados en todo el mundo es de:</a:t>
            </a:r>
            <a:endParaRPr/>
          </a:p>
        </p:txBody>
      </p:sp>
      <p:pic>
        <p:nvPicPr>
          <p:cNvPr id="291" name="Google Shape;291;p27" title="Michelin_mapa_restaurantes.png"/>
          <p:cNvPicPr preferRelativeResize="0"/>
          <p:nvPr/>
        </p:nvPicPr>
        <p:blipFill rotWithShape="1">
          <a:blip r:embed="rId5">
            <a:alphaModFix/>
          </a:blip>
          <a:srcRect b="0" l="0" r="0" t="0"/>
          <a:stretch/>
        </p:blipFill>
        <p:spPr>
          <a:xfrm>
            <a:off x="547425" y="1420592"/>
            <a:ext cx="6493723" cy="3270908"/>
          </a:xfrm>
          <a:prstGeom prst="rect">
            <a:avLst/>
          </a:prstGeom>
          <a:noFill/>
          <a:ln cap="flat" cmpd="sng" w="19050">
            <a:solidFill>
              <a:srgbClr val="637A8D"/>
            </a:solidFill>
            <a:prstDash val="solid"/>
            <a:round/>
            <a:headEnd len="sm" w="sm" type="none"/>
            <a:tailEnd len="sm" w="sm" type="none"/>
          </a:ln>
        </p:spPr>
      </p:pic>
      <p:sp>
        <p:nvSpPr>
          <p:cNvPr id="292" name="Google Shape;292;p27"/>
          <p:cNvSpPr txBox="1"/>
          <p:nvPr/>
        </p:nvSpPr>
        <p:spPr>
          <a:xfrm>
            <a:off x="7211150" y="3055300"/>
            <a:ext cx="17511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i="1" lang="es" sz="4800">
                <a:solidFill>
                  <a:srgbClr val="FF0000"/>
                </a:solidFill>
                <a:latin typeface="Annie Use Your Telescope"/>
                <a:ea typeface="Annie Use Your Telescope"/>
                <a:cs typeface="Annie Use Your Telescope"/>
                <a:sym typeface="Annie Use Your Telescope"/>
              </a:rPr>
              <a:t>18157</a:t>
            </a:r>
            <a:endParaRPr sz="1800">
              <a:solidFill>
                <a:srgbClr val="434343"/>
              </a:solidFill>
              <a:latin typeface="Bebas Neue"/>
              <a:ea typeface="Bebas Neue"/>
              <a:cs typeface="Bebas Neue"/>
              <a:sym typeface="Bebas Neue"/>
            </a:endParaRPr>
          </a:p>
        </p:txBody>
      </p:sp>
      <p:cxnSp>
        <p:nvCxnSpPr>
          <p:cNvPr id="293" name="Google Shape;293;p27"/>
          <p:cNvCxnSpPr/>
          <p:nvPr/>
        </p:nvCxnSpPr>
        <p:spPr>
          <a:xfrm rot="10800000">
            <a:off x="3927100" y="2637750"/>
            <a:ext cx="3421800" cy="1077000"/>
          </a:xfrm>
          <a:prstGeom prst="straightConnector1">
            <a:avLst/>
          </a:prstGeom>
          <a:noFill/>
          <a:ln cap="flat" cmpd="sng" w="9525">
            <a:solidFill>
              <a:srgbClr val="FF0000"/>
            </a:solidFill>
            <a:prstDash val="solid"/>
            <a:round/>
            <a:headEnd len="med" w="med" type="none"/>
            <a:tailEnd len="med" w="med" type="triangle"/>
          </a:ln>
        </p:spPr>
      </p:cxnSp>
      <p:sp>
        <p:nvSpPr>
          <p:cNvPr id="294" name="Google Shape;294;p27"/>
          <p:cNvSpPr/>
          <p:nvPr/>
        </p:nvSpPr>
        <p:spPr>
          <a:xfrm rot="3458638">
            <a:off x="652145" y="2850200"/>
            <a:ext cx="732652" cy="117185"/>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
        <p:nvSpPr>
          <p:cNvPr id="295" name="Google Shape;295;p27"/>
          <p:cNvSpPr/>
          <p:nvPr/>
        </p:nvSpPr>
        <p:spPr>
          <a:xfrm rot="-1966736">
            <a:off x="6053853" y="2833883"/>
            <a:ext cx="732546" cy="294749"/>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8" title="Restaurantes_Michelin_por categoria.png"/>
          <p:cNvPicPr preferRelativeResize="0"/>
          <p:nvPr/>
        </p:nvPicPr>
        <p:blipFill>
          <a:blip r:embed="rId3">
            <a:alphaModFix/>
          </a:blip>
          <a:stretch>
            <a:fillRect/>
          </a:stretch>
        </p:blipFill>
        <p:spPr>
          <a:xfrm>
            <a:off x="670299" y="1321675"/>
            <a:ext cx="4419600" cy="2728649"/>
          </a:xfrm>
          <a:prstGeom prst="rect">
            <a:avLst/>
          </a:prstGeom>
          <a:noFill/>
          <a:ln cap="flat" cmpd="sng" w="19050">
            <a:solidFill>
              <a:srgbClr val="637A8D"/>
            </a:solidFill>
            <a:prstDash val="solid"/>
            <a:round/>
            <a:headEnd len="sm" w="sm" type="none"/>
            <a:tailEnd len="sm" w="sm" type="none"/>
          </a:ln>
        </p:spPr>
      </p:pic>
      <p:pic>
        <p:nvPicPr>
          <p:cNvPr id="301" name="Google Shape;301;p28" title="Restaurantes_3estrellas_espana.png"/>
          <p:cNvPicPr preferRelativeResize="0"/>
          <p:nvPr/>
        </p:nvPicPr>
        <p:blipFill>
          <a:blip r:embed="rId4">
            <a:alphaModFix/>
          </a:blip>
          <a:stretch>
            <a:fillRect/>
          </a:stretch>
        </p:blipFill>
        <p:spPr>
          <a:xfrm>
            <a:off x="2812197" y="1547087"/>
            <a:ext cx="2156549" cy="1417376"/>
          </a:xfrm>
          <a:prstGeom prst="rect">
            <a:avLst/>
          </a:prstGeom>
          <a:noFill/>
          <a:ln>
            <a:noFill/>
          </a:ln>
        </p:spPr>
      </p:pic>
      <p:pic>
        <p:nvPicPr>
          <p:cNvPr descr="Fotos gratis : patrón, línea, rojo, paño, circulo, guingán, mantel ..." id="302" name="Google Shape;302;p28"/>
          <p:cNvPicPr preferRelativeResize="0"/>
          <p:nvPr/>
        </p:nvPicPr>
        <p:blipFill rotWithShape="1">
          <a:blip r:embed="rId5">
            <a:alphaModFix amt="5000"/>
          </a:blip>
          <a:srcRect b="8883" l="32608" r="6098" t="7308"/>
          <a:stretch/>
        </p:blipFill>
        <p:spPr>
          <a:xfrm rot="5400000">
            <a:off x="2190324" y="-1671250"/>
            <a:ext cx="4789576" cy="8478126"/>
          </a:xfrm>
          <a:prstGeom prst="rect">
            <a:avLst/>
          </a:prstGeom>
          <a:noFill/>
          <a:ln>
            <a:noFill/>
          </a:ln>
        </p:spPr>
      </p:pic>
      <p:sp>
        <p:nvSpPr>
          <p:cNvPr id="303" name="Google Shape;303;p28"/>
          <p:cNvSpPr txBox="1"/>
          <p:nvPr>
            <p:ph idx="1" type="body"/>
          </p:nvPr>
        </p:nvSpPr>
        <p:spPr>
          <a:xfrm>
            <a:off x="616500" y="623471"/>
            <a:ext cx="28170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s"/>
              <a:t>existen diferentes</a:t>
            </a:r>
            <a:br>
              <a:rPr lang="es"/>
            </a:br>
            <a:r>
              <a:rPr lang="es"/>
              <a:t>categorías:</a:t>
            </a:r>
            <a:endParaRPr/>
          </a:p>
        </p:txBody>
      </p:sp>
      <p:sp>
        <p:nvSpPr>
          <p:cNvPr id="304" name="Google Shape;304;p28"/>
          <p:cNvSpPr txBox="1"/>
          <p:nvPr>
            <p:ph type="title"/>
          </p:nvPr>
        </p:nvSpPr>
        <p:spPr>
          <a:xfrm>
            <a:off x="6201075" y="640075"/>
            <a:ext cx="2466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Y en ESPAÑA hay…</a:t>
            </a:r>
            <a:endParaRPr/>
          </a:p>
        </p:txBody>
      </p:sp>
      <p:sp>
        <p:nvSpPr>
          <p:cNvPr id="305" name="Google Shape;305;p28"/>
          <p:cNvSpPr txBox="1"/>
          <p:nvPr/>
        </p:nvSpPr>
        <p:spPr>
          <a:xfrm>
            <a:off x="5695525" y="776575"/>
            <a:ext cx="1714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600">
                <a:solidFill>
                  <a:srgbClr val="434343"/>
                </a:solidFill>
                <a:latin typeface="Bebas Neue"/>
                <a:ea typeface="Bebas Neue"/>
                <a:cs typeface="Bebas Neue"/>
                <a:sym typeface="Bebas Neue"/>
              </a:rPr>
              <a:t>💃🏻</a:t>
            </a:r>
            <a:endParaRPr b="1" sz="9600">
              <a:solidFill>
                <a:srgbClr val="434343"/>
              </a:solidFill>
              <a:latin typeface="Bebas Neue"/>
              <a:ea typeface="Bebas Neue"/>
              <a:cs typeface="Bebas Neue"/>
              <a:sym typeface="Bebas Neue"/>
            </a:endParaRPr>
          </a:p>
        </p:txBody>
      </p:sp>
      <p:pic>
        <p:nvPicPr>
          <p:cNvPr id="306" name="Google Shape;306;p28" title="Michelin_mapa_eapana_restaurantes.png"/>
          <p:cNvPicPr preferRelativeResize="0"/>
          <p:nvPr/>
        </p:nvPicPr>
        <p:blipFill>
          <a:blip r:embed="rId6">
            <a:alphaModFix/>
          </a:blip>
          <a:stretch>
            <a:fillRect/>
          </a:stretch>
        </p:blipFill>
        <p:spPr>
          <a:xfrm>
            <a:off x="5966225" y="2388575"/>
            <a:ext cx="2546050" cy="2322650"/>
          </a:xfrm>
          <a:prstGeom prst="rect">
            <a:avLst/>
          </a:prstGeom>
          <a:noFill/>
          <a:ln cap="flat" cmpd="sng" w="19050">
            <a:solidFill>
              <a:srgbClr val="637A8D"/>
            </a:solidFill>
            <a:prstDash val="solid"/>
            <a:round/>
            <a:headEnd len="sm" w="sm" type="none"/>
            <a:tailEnd len="sm" w="sm" type="none"/>
          </a:ln>
        </p:spPr>
      </p:pic>
      <p:sp>
        <p:nvSpPr>
          <p:cNvPr id="307" name="Google Shape;307;p28"/>
          <p:cNvSpPr txBox="1"/>
          <p:nvPr/>
        </p:nvSpPr>
        <p:spPr>
          <a:xfrm>
            <a:off x="7338675" y="1178175"/>
            <a:ext cx="8718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s" sz="4800">
                <a:solidFill>
                  <a:srgbClr val="FF0000"/>
                </a:solidFill>
                <a:latin typeface="Annie Use Your Telescope"/>
                <a:ea typeface="Annie Use Your Telescope"/>
                <a:cs typeface="Annie Use Your Telescope"/>
                <a:sym typeface="Annie Use Your Telescope"/>
              </a:rPr>
              <a:t>16</a:t>
            </a:r>
            <a:endParaRPr/>
          </a:p>
        </p:txBody>
      </p:sp>
      <p:grpSp>
        <p:nvGrpSpPr>
          <p:cNvPr id="308" name="Google Shape;308;p28"/>
          <p:cNvGrpSpPr/>
          <p:nvPr/>
        </p:nvGrpSpPr>
        <p:grpSpPr>
          <a:xfrm>
            <a:off x="7982895" y="1455757"/>
            <a:ext cx="466370" cy="157606"/>
            <a:chOff x="7674025" y="3137725"/>
            <a:chExt cx="967774" cy="327050"/>
          </a:xfrm>
        </p:grpSpPr>
        <p:pic>
          <p:nvPicPr>
            <p:cNvPr descr="Archivo:Etoile Michelin-1.svg - Wikipedia, la enciclopedia libre" id="309" name="Google Shape;309;p28"/>
            <p:cNvPicPr preferRelativeResize="0"/>
            <p:nvPr/>
          </p:nvPicPr>
          <p:blipFill>
            <a:blip r:embed="rId7">
              <a:alphaModFix/>
            </a:blip>
            <a:stretch>
              <a:fillRect/>
            </a:stretch>
          </p:blipFill>
          <p:spPr>
            <a:xfrm>
              <a:off x="7674025" y="3137725"/>
              <a:ext cx="299583" cy="327050"/>
            </a:xfrm>
            <a:prstGeom prst="rect">
              <a:avLst/>
            </a:prstGeom>
            <a:solidFill>
              <a:schemeClr val="lt1"/>
            </a:solidFill>
            <a:ln>
              <a:noFill/>
            </a:ln>
          </p:spPr>
        </p:pic>
        <p:pic>
          <p:nvPicPr>
            <p:cNvPr descr="Archivo:Etoile Michelin-1.svg - Wikipedia, la enciclopedia libre" id="310" name="Google Shape;310;p28"/>
            <p:cNvPicPr preferRelativeResize="0"/>
            <p:nvPr/>
          </p:nvPicPr>
          <p:blipFill>
            <a:blip r:embed="rId7">
              <a:alphaModFix/>
            </a:blip>
            <a:stretch>
              <a:fillRect/>
            </a:stretch>
          </p:blipFill>
          <p:spPr>
            <a:xfrm>
              <a:off x="8008121" y="3137725"/>
              <a:ext cx="299583" cy="327050"/>
            </a:xfrm>
            <a:prstGeom prst="rect">
              <a:avLst/>
            </a:prstGeom>
            <a:solidFill>
              <a:schemeClr val="lt1"/>
            </a:solidFill>
            <a:ln>
              <a:noFill/>
            </a:ln>
          </p:spPr>
        </p:pic>
        <p:pic>
          <p:nvPicPr>
            <p:cNvPr descr="Archivo:Etoile Michelin-1.svg - Wikipedia, la enciclopedia libre" id="311" name="Google Shape;311;p28"/>
            <p:cNvPicPr preferRelativeResize="0"/>
            <p:nvPr/>
          </p:nvPicPr>
          <p:blipFill>
            <a:blip r:embed="rId7">
              <a:alphaModFix/>
            </a:blip>
            <a:stretch>
              <a:fillRect/>
            </a:stretch>
          </p:blipFill>
          <p:spPr>
            <a:xfrm>
              <a:off x="8342216" y="3137725"/>
              <a:ext cx="299583" cy="327050"/>
            </a:xfrm>
            <a:prstGeom prst="rect">
              <a:avLst/>
            </a:prstGeom>
            <a:solidFill>
              <a:schemeClr val="lt1"/>
            </a:solidFill>
            <a:ln>
              <a:noFill/>
            </a:ln>
          </p:spPr>
        </p:pic>
      </p:grpSp>
      <p:sp>
        <p:nvSpPr>
          <p:cNvPr id="312" name="Google Shape;312;p28"/>
          <p:cNvSpPr txBox="1"/>
          <p:nvPr/>
        </p:nvSpPr>
        <p:spPr>
          <a:xfrm>
            <a:off x="3824650" y="483575"/>
            <a:ext cx="223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434343"/>
                </a:solidFill>
                <a:latin typeface="Annie Use Your Telescope"/>
                <a:ea typeface="Annie Use Your Telescope"/>
                <a:cs typeface="Annie Use Your Telescope"/>
                <a:sym typeface="Annie Use Your Telescope"/>
              </a:rPr>
              <a:t>comparación con el mundo</a:t>
            </a:r>
            <a:endParaRPr b="1" sz="1800">
              <a:solidFill>
                <a:srgbClr val="434343"/>
              </a:solidFill>
              <a:latin typeface="Annie Use Your Telescope"/>
              <a:ea typeface="Annie Use Your Telescope"/>
              <a:cs typeface="Annie Use Your Telescope"/>
              <a:sym typeface="Annie Use Your Telescope"/>
            </a:endParaRPr>
          </a:p>
          <a:p>
            <a:pPr indent="0" lvl="0" marL="0" rtl="0" algn="r">
              <a:spcBef>
                <a:spcPts val="0"/>
              </a:spcBef>
              <a:spcAft>
                <a:spcPts val="0"/>
              </a:spcAft>
              <a:buNone/>
            </a:pPr>
            <a:r>
              <a:rPr b="1" lang="es" sz="1800">
                <a:solidFill>
                  <a:srgbClr val="434343"/>
                </a:solidFill>
                <a:latin typeface="Annie Use Your Telescope"/>
                <a:ea typeface="Annie Use Your Telescope"/>
                <a:cs typeface="Annie Use Your Telescope"/>
                <a:sym typeface="Annie Use Your Telescope"/>
              </a:rPr>
              <a:t>-&gt; 1 en Madrid</a:t>
            </a:r>
            <a:endParaRPr b="1" sz="1800">
              <a:solidFill>
                <a:srgbClr val="434343"/>
              </a:solidFill>
              <a:latin typeface="Annie Use Your Telescope"/>
              <a:ea typeface="Annie Use Your Telescope"/>
              <a:cs typeface="Annie Use Your Telescope"/>
              <a:sym typeface="Annie Use Your Telescope"/>
            </a:endParaRPr>
          </a:p>
        </p:txBody>
      </p:sp>
      <p:cxnSp>
        <p:nvCxnSpPr>
          <p:cNvPr id="313" name="Google Shape;313;p28"/>
          <p:cNvCxnSpPr/>
          <p:nvPr/>
        </p:nvCxnSpPr>
        <p:spPr>
          <a:xfrm rot="5400000">
            <a:off x="3037000" y="872575"/>
            <a:ext cx="989100" cy="879300"/>
          </a:xfrm>
          <a:prstGeom prst="curvedConnector3">
            <a:avLst>
              <a:gd fmla="val 50000" name="adj1"/>
            </a:avLst>
          </a:prstGeom>
          <a:noFill/>
          <a:ln cap="flat" cmpd="sng" w="9525">
            <a:solidFill>
              <a:srgbClr val="FF0000"/>
            </a:solidFill>
            <a:prstDash val="solid"/>
            <a:round/>
            <a:headEnd len="med" w="med" type="none"/>
            <a:tailEnd len="med" w="med" type="none"/>
          </a:ln>
        </p:spPr>
      </p:cxnSp>
      <p:cxnSp>
        <p:nvCxnSpPr>
          <p:cNvPr id="314" name="Google Shape;314;p28"/>
          <p:cNvCxnSpPr>
            <a:endCxn id="315" idx="2"/>
          </p:cNvCxnSpPr>
          <p:nvPr/>
        </p:nvCxnSpPr>
        <p:spPr>
          <a:xfrm flipH="1" rot="-5400000">
            <a:off x="5094429" y="1488873"/>
            <a:ext cx="2082900" cy="1584900"/>
          </a:xfrm>
          <a:prstGeom prst="curvedConnector2">
            <a:avLst/>
          </a:prstGeom>
          <a:noFill/>
          <a:ln cap="flat" cmpd="sng" w="9525">
            <a:solidFill>
              <a:srgbClr val="FF0000"/>
            </a:solidFill>
            <a:prstDash val="solid"/>
            <a:round/>
            <a:headEnd len="med" w="med" type="none"/>
            <a:tailEnd len="med" w="med" type="none"/>
          </a:ln>
        </p:spPr>
      </p:cxnSp>
      <p:sp>
        <p:nvSpPr>
          <p:cNvPr id="315" name="Google Shape;315;p28"/>
          <p:cNvSpPr/>
          <p:nvPr/>
        </p:nvSpPr>
        <p:spPr>
          <a:xfrm>
            <a:off x="6928329" y="3106623"/>
            <a:ext cx="432300" cy="432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cxnSp>
        <p:nvCxnSpPr>
          <p:cNvPr id="316" name="Google Shape;316;p28"/>
          <p:cNvCxnSpPr/>
          <p:nvPr/>
        </p:nvCxnSpPr>
        <p:spPr>
          <a:xfrm flipH="1" rot="-5400000">
            <a:off x="1076975" y="1348250"/>
            <a:ext cx="395700" cy="336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17" name="Google Shape;317;p28"/>
          <p:cNvCxnSpPr/>
          <p:nvPr/>
        </p:nvCxnSpPr>
        <p:spPr>
          <a:xfrm flipH="1" rot="-5400000">
            <a:off x="853600" y="1578950"/>
            <a:ext cx="820500" cy="300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18" name="Google Shape;318;p28"/>
          <p:cNvCxnSpPr/>
          <p:nvPr/>
        </p:nvCxnSpPr>
        <p:spPr>
          <a:xfrm flipH="1" rot="-5400000">
            <a:off x="608075" y="1831800"/>
            <a:ext cx="1275000" cy="278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19" name="Google Shape;319;p28"/>
          <p:cNvCxnSpPr/>
          <p:nvPr/>
        </p:nvCxnSpPr>
        <p:spPr>
          <a:xfrm flipH="1" rot="5400000">
            <a:off x="336975" y="2066125"/>
            <a:ext cx="1685400" cy="161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20" name="Google Shape;320;p28"/>
          <p:cNvCxnSpPr/>
          <p:nvPr/>
        </p:nvCxnSpPr>
        <p:spPr>
          <a:xfrm rot="-5400000">
            <a:off x="-33075" y="2274950"/>
            <a:ext cx="2103000" cy="1758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Fotos gratis : patrón, línea, rojo, paño, circulo, guingán, mantel ..." id="325" name="Google Shape;325;p29"/>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cap="flat" cmpd="sng" w="9525">
            <a:solidFill>
              <a:srgbClr val="637A8D"/>
            </a:solidFill>
            <a:prstDash val="solid"/>
            <a:round/>
            <a:headEnd len="sm" w="sm" type="none"/>
            <a:tailEnd len="sm" w="sm" type="none"/>
          </a:ln>
        </p:spPr>
      </p:pic>
      <p:sp>
        <p:nvSpPr>
          <p:cNvPr id="326" name="Google Shape;326;p29"/>
          <p:cNvSpPr txBox="1"/>
          <p:nvPr>
            <p:ph type="title"/>
          </p:nvPr>
        </p:nvSpPr>
        <p:spPr>
          <a:xfrm>
            <a:off x="2170800" y="445025"/>
            <a:ext cx="48024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s"/>
              <a:t>resultados y</a:t>
            </a:r>
            <a:endParaRPr/>
          </a:p>
          <a:p>
            <a:pPr indent="0" lvl="0" marL="0" rtl="0" algn="ctr">
              <a:spcBef>
                <a:spcPts val="0"/>
              </a:spcBef>
              <a:spcAft>
                <a:spcPts val="0"/>
              </a:spcAft>
              <a:buNone/>
            </a:pPr>
            <a:r>
              <a:rPr lang="es"/>
              <a:t>conclusiones</a:t>
            </a:r>
            <a:endParaRPr/>
          </a:p>
        </p:txBody>
      </p:sp>
      <p:sp>
        <p:nvSpPr>
          <p:cNvPr id="327" name="Google Shape;327;p29"/>
          <p:cNvSpPr txBox="1"/>
          <p:nvPr>
            <p:ph idx="1" type="body"/>
          </p:nvPr>
        </p:nvSpPr>
        <p:spPr>
          <a:xfrm>
            <a:off x="827950" y="1489525"/>
            <a:ext cx="7502700" cy="319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La </a:t>
            </a:r>
            <a:r>
              <a:rPr lang="es" sz="2400" u="sng"/>
              <a:t>densidad de población</a:t>
            </a:r>
            <a:r>
              <a:rPr lang="es"/>
              <a:t> no se traduce necesariamente</a:t>
            </a:r>
            <a:br>
              <a:rPr lang="es"/>
            </a:br>
            <a:r>
              <a:rPr lang="es"/>
              <a:t>en una mayor concentración de restaurantes.</a:t>
            </a:r>
            <a:endParaRPr/>
          </a:p>
          <a:p>
            <a:pPr indent="0" lvl="0" marL="0" rtl="0" algn="r">
              <a:spcBef>
                <a:spcPts val="1200"/>
              </a:spcBef>
              <a:spcAft>
                <a:spcPts val="0"/>
              </a:spcAft>
              <a:buNone/>
            </a:pPr>
            <a:r>
              <a:rPr lang="es" sz="2400" u="sng"/>
              <a:t>La renta</a:t>
            </a:r>
            <a:r>
              <a:rPr lang="es"/>
              <a:t> sí muestra una correlación evidente</a:t>
            </a:r>
            <a:br>
              <a:rPr lang="es"/>
            </a:br>
            <a:r>
              <a:rPr lang="es"/>
              <a:t>con la presencia de establecimientos de mayor nivel adquisitivo.</a:t>
            </a:r>
            <a:endParaRPr/>
          </a:p>
          <a:p>
            <a:pPr indent="0" lvl="0" marL="0" rtl="0" algn="l">
              <a:spcBef>
                <a:spcPts val="1200"/>
              </a:spcBef>
              <a:spcAft>
                <a:spcPts val="1200"/>
              </a:spcAft>
              <a:buNone/>
            </a:pPr>
            <a:br>
              <a:rPr lang="es"/>
            </a:br>
            <a:r>
              <a:rPr lang="es"/>
              <a:t>La gastronomía española </a:t>
            </a:r>
            <a:r>
              <a:rPr lang="es" sz="3000"/>
              <a:t>destaca a nivel internacional</a:t>
            </a:r>
            <a:br>
              <a:rPr lang="es"/>
            </a:br>
            <a:r>
              <a:rPr lang="es"/>
              <a:t>por su </a:t>
            </a:r>
            <a:r>
              <a:rPr lang="es" sz="2400" u="sng"/>
              <a:t>calidad</a:t>
            </a:r>
            <a:r>
              <a:rPr lang="es"/>
              <a:t>, con una presencia significativa en la guía Michelín.</a:t>
            </a:r>
            <a:endParaRPr/>
          </a:p>
        </p:txBody>
      </p:sp>
      <p:sp>
        <p:nvSpPr>
          <p:cNvPr id="328" name="Google Shape;328;p29"/>
          <p:cNvSpPr txBox="1"/>
          <p:nvPr/>
        </p:nvSpPr>
        <p:spPr>
          <a:xfrm rot="-4656549">
            <a:off x="2616638" y="461035"/>
            <a:ext cx="932522" cy="64659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329" name="Google Shape;329;p29"/>
          <p:cNvSpPr txBox="1"/>
          <p:nvPr/>
        </p:nvSpPr>
        <p:spPr>
          <a:xfrm rot="-907642">
            <a:off x="5512159" y="431044"/>
            <a:ext cx="932306" cy="64658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000">
                <a:solidFill>
                  <a:srgbClr val="434343"/>
                </a:solidFill>
                <a:latin typeface="Bebas Neue"/>
                <a:ea typeface="Bebas Neue"/>
                <a:cs typeface="Bebas Neue"/>
                <a:sym typeface="Bebas Neue"/>
              </a:rPr>
              <a:t>📌</a:t>
            </a:r>
            <a:endParaRPr sz="3000">
              <a:solidFill>
                <a:srgbClr val="434343"/>
              </a:solidFill>
              <a:latin typeface="Bebas Neue"/>
              <a:ea typeface="Bebas Neue"/>
              <a:cs typeface="Bebas Neue"/>
              <a:sym typeface="Bebas Neue"/>
            </a:endParaRPr>
          </a:p>
        </p:txBody>
      </p:sp>
      <p:sp>
        <p:nvSpPr>
          <p:cNvPr id="330" name="Google Shape;330;p29"/>
          <p:cNvSpPr/>
          <p:nvPr/>
        </p:nvSpPr>
        <p:spPr>
          <a:xfrm>
            <a:off x="2110150" y="2403225"/>
            <a:ext cx="998600" cy="683225"/>
          </a:xfrm>
          <a:custGeom>
            <a:rect b="b" l="l" r="r" t="t"/>
            <a:pathLst>
              <a:path extrusionOk="0" h="27329" w="39944">
                <a:moveTo>
                  <a:pt x="0" y="0"/>
                </a:moveTo>
                <a:cubicBezTo>
                  <a:pt x="782" y="3126"/>
                  <a:pt x="-1368" y="14312"/>
                  <a:pt x="4689" y="18757"/>
                </a:cubicBezTo>
                <a:cubicBezTo>
                  <a:pt x="10746" y="23202"/>
                  <a:pt x="30529" y="25351"/>
                  <a:pt x="36342" y="26670"/>
                </a:cubicBezTo>
                <a:cubicBezTo>
                  <a:pt x="42155" y="27989"/>
                  <a:pt x="39029" y="26670"/>
                  <a:pt x="39566" y="26670"/>
                </a:cubicBezTo>
              </a:path>
            </a:pathLst>
          </a:custGeom>
          <a:noFill/>
          <a:ln cap="flat" cmpd="sng" w="9525">
            <a:solidFill>
              <a:schemeClr val="dk2"/>
            </a:solidFill>
            <a:prstDash val="solid"/>
            <a:round/>
            <a:headEnd len="med" w="med" type="none"/>
            <a:tailEnd len="med" w="med" type="none"/>
          </a:ln>
        </p:spPr>
      </p:sp>
      <p:sp>
        <p:nvSpPr>
          <p:cNvPr id="331" name="Google Shape;331;p29"/>
          <p:cNvSpPr/>
          <p:nvPr/>
        </p:nvSpPr>
        <p:spPr>
          <a:xfrm>
            <a:off x="6667500" y="3253150"/>
            <a:ext cx="1260225" cy="1062400"/>
          </a:xfrm>
          <a:custGeom>
            <a:rect b="b" l="l" r="r" t="t"/>
            <a:pathLst>
              <a:path extrusionOk="0" h="42496" w="50409">
                <a:moveTo>
                  <a:pt x="50409" y="0"/>
                </a:moveTo>
                <a:cubicBezTo>
                  <a:pt x="49530" y="5520"/>
                  <a:pt x="51582" y="26231"/>
                  <a:pt x="45134" y="33118"/>
                </a:cubicBezTo>
                <a:cubicBezTo>
                  <a:pt x="38686" y="40005"/>
                  <a:pt x="19245" y="39761"/>
                  <a:pt x="11723" y="41324"/>
                </a:cubicBezTo>
                <a:cubicBezTo>
                  <a:pt x="4201" y="42887"/>
                  <a:pt x="1954" y="42301"/>
                  <a:pt x="0" y="42496"/>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Fotos gratis : patrón, línea, rojo, paño, circulo, guingán, mantel ..." id="336" name="Google Shape;336;p30"/>
          <p:cNvPicPr preferRelativeResize="0"/>
          <p:nvPr/>
        </p:nvPicPr>
        <p:blipFill rotWithShape="1">
          <a:blip r:embed="rId3">
            <a:alphaModFix amt="5000"/>
          </a:blip>
          <a:srcRect b="7711" l="32608" r="6098" t="6222"/>
          <a:stretch/>
        </p:blipFill>
        <p:spPr>
          <a:xfrm rot="5400000">
            <a:off x="2186386" y="-1785288"/>
            <a:ext cx="4789576" cy="8706202"/>
          </a:xfrm>
          <a:prstGeom prst="rect">
            <a:avLst/>
          </a:prstGeom>
          <a:noFill/>
          <a:ln cap="flat" cmpd="sng" w="9525">
            <a:solidFill>
              <a:srgbClr val="637A8D"/>
            </a:solidFill>
            <a:prstDash val="solid"/>
            <a:round/>
            <a:headEnd len="sm" w="sm" type="none"/>
            <a:tailEnd len="sm" w="sm" type="none"/>
          </a:ln>
        </p:spPr>
      </p:pic>
      <p:sp>
        <p:nvSpPr>
          <p:cNvPr id="337" name="Google Shape;337;p30"/>
          <p:cNvSpPr txBox="1"/>
          <p:nvPr>
            <p:ph idx="1" type="body"/>
          </p:nvPr>
        </p:nvSpPr>
        <p:spPr>
          <a:xfrm flipH="1">
            <a:off x="311700" y="571500"/>
            <a:ext cx="8520600" cy="3578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s"/>
              <a:t>Nuestro </a:t>
            </a:r>
            <a:r>
              <a:rPr lang="es"/>
              <a:t>análisis pone de manifiesto </a:t>
            </a:r>
            <a:r>
              <a:rPr lang="es" sz="3000"/>
              <a:t>una desigualdad</a:t>
            </a:r>
            <a:br>
              <a:rPr lang="es"/>
            </a:br>
            <a:r>
              <a:rPr lang="es"/>
              <a:t>marcada entre distritos madrileños.</a:t>
            </a:r>
            <a:endParaRPr/>
          </a:p>
          <a:p>
            <a:pPr indent="0" lvl="0" marL="0" rtl="0" algn="l">
              <a:spcBef>
                <a:spcPts val="1200"/>
              </a:spcBef>
              <a:spcAft>
                <a:spcPts val="0"/>
              </a:spcAft>
              <a:buNone/>
            </a:pPr>
            <a:r>
              <a:t/>
            </a:r>
            <a:endParaRPr/>
          </a:p>
          <a:p>
            <a:pPr indent="0" lvl="0" marL="0" rtl="0" algn="ctr">
              <a:spcBef>
                <a:spcPts val="1200"/>
              </a:spcBef>
              <a:spcAft>
                <a:spcPts val="0"/>
              </a:spcAft>
              <a:buNone/>
            </a:pPr>
            <a:r>
              <a:rPr lang="es"/>
              <a:t>El </a:t>
            </a:r>
            <a:r>
              <a:rPr lang="es" u="sng"/>
              <a:t>contexto socioeconómico</a:t>
            </a:r>
            <a:r>
              <a:rPr lang="es"/>
              <a:t> resulta determinante</a:t>
            </a:r>
            <a:br>
              <a:rPr lang="es"/>
            </a:br>
            <a:r>
              <a:rPr lang="es"/>
              <a:t>en la </a:t>
            </a:r>
            <a:r>
              <a:rPr lang="es" sz="2400"/>
              <a:t>distribución </a:t>
            </a:r>
            <a:r>
              <a:rPr lang="es"/>
              <a:t>de la oferta gastronómica.</a:t>
            </a:r>
            <a:endParaRPr/>
          </a:p>
          <a:p>
            <a:pPr indent="0" lvl="0" marL="0" rtl="0" algn="ctr">
              <a:spcBef>
                <a:spcPts val="1200"/>
              </a:spcBef>
              <a:spcAft>
                <a:spcPts val="1200"/>
              </a:spcAft>
              <a:buNone/>
            </a:pPr>
            <a:br>
              <a:rPr lang="es"/>
            </a:br>
            <a:r>
              <a:rPr lang="es"/>
              <a:t>Diversos </a:t>
            </a:r>
            <a:r>
              <a:rPr lang="es" sz="2400"/>
              <a:t>factores ajenos</a:t>
            </a:r>
            <a:r>
              <a:rPr lang="es"/>
              <a:t> a la propia gastronomía parecen </a:t>
            </a:r>
            <a:r>
              <a:rPr lang="es" u="sng"/>
              <a:t>condicionar fuertemente</a:t>
            </a:r>
            <a:br>
              <a:rPr lang="es"/>
            </a:br>
            <a:r>
              <a:rPr lang="es"/>
              <a:t>el desarrollo del sector hostelero tanto en Madrid como en el conjunto del país.</a:t>
            </a:r>
            <a:endParaRPr/>
          </a:p>
        </p:txBody>
      </p:sp>
      <p:sp>
        <p:nvSpPr>
          <p:cNvPr id="338" name="Google Shape;338;p30"/>
          <p:cNvSpPr/>
          <p:nvPr/>
        </p:nvSpPr>
        <p:spPr>
          <a:xfrm rot="153375">
            <a:off x="1267556" y="1515143"/>
            <a:ext cx="6308469" cy="380998"/>
          </a:xfrm>
          <a:custGeom>
            <a:rect b="b" l="l" r="r" t="t"/>
            <a:pathLst>
              <a:path extrusionOk="0" h="15240" w="252340">
                <a:moveTo>
                  <a:pt x="0" y="15240"/>
                </a:moveTo>
                <a:cubicBezTo>
                  <a:pt x="16364" y="13824"/>
                  <a:pt x="69606" y="7083"/>
                  <a:pt x="98181" y="6741"/>
                </a:cubicBezTo>
                <a:cubicBezTo>
                  <a:pt x="126756" y="6399"/>
                  <a:pt x="145757" y="14313"/>
                  <a:pt x="171450" y="13189"/>
                </a:cubicBezTo>
                <a:cubicBezTo>
                  <a:pt x="197143" y="12066"/>
                  <a:pt x="238858" y="2198"/>
                  <a:pt x="252340" y="0"/>
                </a:cubicBezTo>
              </a:path>
            </a:pathLst>
          </a:custGeom>
          <a:noFill/>
          <a:ln cap="flat" cmpd="sng" w="9525">
            <a:solidFill>
              <a:schemeClr val="dk2"/>
            </a:solidFill>
            <a:prstDash val="solid"/>
            <a:round/>
            <a:headEnd len="med" w="med" type="none"/>
            <a:tailEnd len="med" w="med" type="none"/>
          </a:ln>
        </p:spPr>
      </p:sp>
      <p:sp>
        <p:nvSpPr>
          <p:cNvPr id="339" name="Google Shape;339;p30"/>
          <p:cNvSpPr/>
          <p:nvPr/>
        </p:nvSpPr>
        <p:spPr>
          <a:xfrm flipH="1">
            <a:off x="704850" y="2939294"/>
            <a:ext cx="6183925" cy="398850"/>
          </a:xfrm>
          <a:custGeom>
            <a:rect b="b" l="l" r="r" t="t"/>
            <a:pathLst>
              <a:path extrusionOk="0" h="15954" w="247357">
                <a:moveTo>
                  <a:pt x="247357" y="15954"/>
                </a:moveTo>
                <a:cubicBezTo>
                  <a:pt x="237881" y="13316"/>
                  <a:pt x="210869" y="1154"/>
                  <a:pt x="190500" y="128"/>
                </a:cubicBezTo>
                <a:cubicBezTo>
                  <a:pt x="170131" y="-898"/>
                  <a:pt x="146343" y="8920"/>
                  <a:pt x="125144" y="9799"/>
                </a:cubicBezTo>
                <a:cubicBezTo>
                  <a:pt x="103945" y="10678"/>
                  <a:pt x="84162" y="6038"/>
                  <a:pt x="63305" y="5403"/>
                </a:cubicBezTo>
                <a:cubicBezTo>
                  <a:pt x="42448" y="4768"/>
                  <a:pt x="10551" y="5891"/>
                  <a:pt x="0" y="598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Fotos gratis : patrón, línea, rojo, paño, circulo, guingán, mantel ..." id="344" name="Google Shape;344;p31"/>
          <p:cNvPicPr preferRelativeResize="0"/>
          <p:nvPr/>
        </p:nvPicPr>
        <p:blipFill rotWithShape="1">
          <a:blip r:embed="rId3">
            <a:alphaModFix amt="5000"/>
          </a:blip>
          <a:srcRect b="7711" l="32608" r="6098" t="6222"/>
          <a:stretch/>
        </p:blipFill>
        <p:spPr>
          <a:xfrm rot="5400000">
            <a:off x="2186386" y="-1785288"/>
            <a:ext cx="4789576" cy="8706202"/>
          </a:xfrm>
          <a:prstGeom prst="rect">
            <a:avLst/>
          </a:prstGeom>
          <a:noFill/>
          <a:ln>
            <a:noFill/>
          </a:ln>
        </p:spPr>
      </p:pic>
      <p:sp>
        <p:nvSpPr>
          <p:cNvPr id="345" name="Google Shape;345;p31"/>
          <p:cNvSpPr txBox="1"/>
          <p:nvPr>
            <p:ph type="title"/>
          </p:nvPr>
        </p:nvSpPr>
        <p:spPr>
          <a:xfrm>
            <a:off x="2970450" y="1733850"/>
            <a:ext cx="3203100" cy="16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600"/>
              <a:t>fin</a:t>
            </a:r>
            <a:endParaRPr sz="9600"/>
          </a:p>
        </p:txBody>
      </p:sp>
      <p:sp>
        <p:nvSpPr>
          <p:cNvPr id="346" name="Google Shape;346;p31"/>
          <p:cNvSpPr txBox="1"/>
          <p:nvPr/>
        </p:nvSpPr>
        <p:spPr>
          <a:xfrm>
            <a:off x="-75" y="-6667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347" name="Google Shape;347;p31"/>
          <p:cNvSpPr txBox="1"/>
          <p:nvPr/>
        </p:nvSpPr>
        <p:spPr>
          <a:xfrm>
            <a:off x="-28650" y="4705350"/>
            <a:ext cx="934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348" name="Google Shape;348;p31"/>
          <p:cNvSpPr txBox="1"/>
          <p:nvPr/>
        </p:nvSpPr>
        <p:spPr>
          <a:xfrm>
            <a:off x="-28575" y="208100"/>
            <a:ext cx="600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
        <p:nvSpPr>
          <p:cNvPr id="349" name="Google Shape;349;p31"/>
          <p:cNvSpPr txBox="1"/>
          <p:nvPr/>
        </p:nvSpPr>
        <p:spPr>
          <a:xfrm>
            <a:off x="8696325" y="-14550"/>
            <a:ext cx="4476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Fotos gratis : patrón, línea, rojo, paño, circulo, guingán, mantel ..." id="106" name="Google Shape;106;p14"/>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07" name="Google Shape;107;p14"/>
          <p:cNvSpPr txBox="1"/>
          <p:nvPr>
            <p:ph type="title"/>
          </p:nvPr>
        </p:nvSpPr>
        <p:spPr>
          <a:xfrm>
            <a:off x="464100" y="131900"/>
            <a:ext cx="3848700" cy="9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t>análisis</a:t>
            </a:r>
            <a:r>
              <a:rPr lang="es" u="sng"/>
              <a:t> de nuestra</a:t>
            </a:r>
            <a:endParaRPr u="sng"/>
          </a:p>
          <a:p>
            <a:pPr indent="0" lvl="0" marL="0" rtl="0" algn="l">
              <a:spcBef>
                <a:spcPts val="0"/>
              </a:spcBef>
              <a:spcAft>
                <a:spcPts val="0"/>
              </a:spcAft>
              <a:buNone/>
            </a:pPr>
            <a:r>
              <a:rPr lang="es" u="sng"/>
              <a:t>gastronomía</a:t>
            </a:r>
            <a:endParaRPr u="sng">
              <a:solidFill>
                <a:srgbClr val="434343"/>
              </a:solidFill>
              <a:latin typeface="Cinzel Black"/>
              <a:ea typeface="Cinzel Black"/>
              <a:cs typeface="Cinzel Black"/>
              <a:sym typeface="Cinzel Black"/>
            </a:endParaRPr>
          </a:p>
        </p:txBody>
      </p:sp>
      <p:sp>
        <p:nvSpPr>
          <p:cNvPr id="108" name="Google Shape;108;p14"/>
          <p:cNvSpPr/>
          <p:nvPr/>
        </p:nvSpPr>
        <p:spPr>
          <a:xfrm>
            <a:off x="4743300" y="838200"/>
            <a:ext cx="3506700" cy="1485900"/>
          </a:xfrm>
          <a:prstGeom prst="roundRect">
            <a:avLst>
              <a:gd fmla="val 16667" name="adj"/>
            </a:avLst>
          </a:prstGeom>
          <a:gradFill>
            <a:gsLst>
              <a:gs pos="0">
                <a:srgbClr val="FFFFFF">
                  <a:alpha val="0"/>
                </a:srgbClr>
              </a:gs>
              <a:gs pos="42000">
                <a:schemeClr val="lt1"/>
              </a:gs>
              <a:gs pos="100000">
                <a:srgbClr val="CFE2F3"/>
              </a:gs>
            </a:gsLst>
            <a:lin ang="0" scaled="0"/>
          </a:gradFill>
          <a:ln cap="flat" cmpd="sng" w="19050">
            <a:solidFill>
              <a:srgbClr val="637A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3000">
                <a:solidFill>
                  <a:srgbClr val="434343"/>
                </a:solidFill>
                <a:latin typeface="Bebas Neue"/>
                <a:ea typeface="Bebas Neue"/>
                <a:cs typeface="Bebas Neue"/>
                <a:sym typeface="Bebas Neue"/>
              </a:rPr>
              <a:t>Población</a:t>
            </a:r>
            <a:r>
              <a:rPr lang="es" sz="1800">
                <a:solidFill>
                  <a:srgbClr val="434343"/>
                </a:solidFill>
                <a:latin typeface="Bebas Neue"/>
                <a:ea typeface="Bebas Neue"/>
                <a:cs typeface="Bebas Neue"/>
                <a:sym typeface="Bebas Neue"/>
              </a:rPr>
              <a:t> y su relación con</a:t>
            </a:r>
            <a:endParaRPr sz="1800">
              <a:solidFill>
                <a:srgbClr val="434343"/>
              </a:solidFill>
              <a:latin typeface="Bebas Neue"/>
              <a:ea typeface="Bebas Neue"/>
              <a:cs typeface="Bebas Neue"/>
              <a:sym typeface="Bebas Neue"/>
            </a:endParaRPr>
          </a:p>
          <a:p>
            <a:pPr indent="0" lvl="0" marL="0" rtl="0" algn="r">
              <a:lnSpc>
                <a:spcPct val="115000"/>
              </a:lnSpc>
              <a:spcBef>
                <a:spcPts val="1200"/>
              </a:spcBef>
              <a:spcAft>
                <a:spcPts val="1200"/>
              </a:spcAft>
              <a:buNone/>
            </a:pPr>
            <a:r>
              <a:rPr lang="es" sz="1800">
                <a:solidFill>
                  <a:srgbClr val="434343"/>
                </a:solidFill>
                <a:latin typeface="Bebas Neue"/>
                <a:ea typeface="Bebas Neue"/>
                <a:cs typeface="Bebas Neue"/>
                <a:sym typeface="Bebas Neue"/>
              </a:rPr>
              <a:t>los </a:t>
            </a:r>
            <a:r>
              <a:rPr lang="es" sz="2400">
                <a:solidFill>
                  <a:srgbClr val="434343"/>
                </a:solidFill>
                <a:latin typeface="Bebas Neue"/>
                <a:ea typeface="Bebas Neue"/>
                <a:cs typeface="Bebas Neue"/>
                <a:sym typeface="Bebas Neue"/>
              </a:rPr>
              <a:t>distritos </a:t>
            </a:r>
            <a:r>
              <a:rPr lang="es" sz="1800">
                <a:solidFill>
                  <a:srgbClr val="434343"/>
                </a:solidFill>
                <a:latin typeface="Bebas Neue"/>
                <a:ea typeface="Bebas Neue"/>
                <a:cs typeface="Bebas Neue"/>
                <a:sym typeface="Bebas Neue"/>
              </a:rPr>
              <a:t>de la capital</a:t>
            </a:r>
            <a:endParaRPr>
              <a:latin typeface="Bebas Neue"/>
              <a:ea typeface="Bebas Neue"/>
              <a:cs typeface="Bebas Neue"/>
              <a:sym typeface="Bebas Neue"/>
            </a:endParaRPr>
          </a:p>
        </p:txBody>
      </p:sp>
      <p:sp>
        <p:nvSpPr>
          <p:cNvPr id="109" name="Google Shape;109;p14"/>
          <p:cNvSpPr/>
          <p:nvPr/>
        </p:nvSpPr>
        <p:spPr>
          <a:xfrm>
            <a:off x="703375" y="2131325"/>
            <a:ext cx="3506700" cy="1637400"/>
          </a:xfrm>
          <a:prstGeom prst="roundRect">
            <a:avLst>
              <a:gd fmla="val 16667" name="adj"/>
            </a:avLst>
          </a:prstGeom>
          <a:gradFill>
            <a:gsLst>
              <a:gs pos="0">
                <a:srgbClr val="EA9999"/>
              </a:gs>
              <a:gs pos="45000">
                <a:schemeClr val="lt1"/>
              </a:gs>
              <a:gs pos="100000">
                <a:srgbClr val="FFFFFF">
                  <a:alpha val="0"/>
                </a:srgbClr>
              </a:gs>
            </a:gsLst>
            <a:lin ang="0" scaled="0"/>
          </a:gradFill>
          <a:ln cap="flat" cmpd="sng" w="19050">
            <a:solidFill>
              <a:srgbClr val="637A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rgbClr val="434343"/>
                </a:solidFill>
                <a:latin typeface="Bebas Neue"/>
                <a:ea typeface="Bebas Neue"/>
                <a:cs typeface="Bebas Neue"/>
                <a:sym typeface="Bebas Neue"/>
              </a:rPr>
              <a:t>la </a:t>
            </a:r>
            <a:r>
              <a:rPr lang="es" sz="3000">
                <a:solidFill>
                  <a:srgbClr val="434343"/>
                </a:solidFill>
                <a:latin typeface="Bebas Neue"/>
                <a:ea typeface="Bebas Neue"/>
                <a:cs typeface="Bebas Neue"/>
                <a:sym typeface="Bebas Neue"/>
              </a:rPr>
              <a:t>Renta </a:t>
            </a:r>
            <a:r>
              <a:rPr lang="es" sz="1800">
                <a:solidFill>
                  <a:srgbClr val="434343"/>
                </a:solidFill>
                <a:latin typeface="Bebas Neue"/>
                <a:ea typeface="Bebas Neue"/>
                <a:cs typeface="Bebas Neue"/>
                <a:sym typeface="Bebas Neue"/>
              </a:rPr>
              <a:t>per </a:t>
            </a:r>
            <a:r>
              <a:rPr lang="es" sz="1800">
                <a:solidFill>
                  <a:srgbClr val="434343"/>
                </a:solidFill>
                <a:latin typeface="Bebas Neue"/>
                <a:ea typeface="Bebas Neue"/>
                <a:cs typeface="Bebas Neue"/>
                <a:sym typeface="Bebas Neue"/>
              </a:rPr>
              <a:t>Cápita</a:t>
            </a:r>
            <a:endParaRPr sz="1800">
              <a:solidFill>
                <a:srgbClr val="434343"/>
              </a:solidFill>
              <a:latin typeface="Bebas Neue"/>
              <a:ea typeface="Bebas Neue"/>
              <a:cs typeface="Bebas Neue"/>
              <a:sym typeface="Bebas Neue"/>
            </a:endParaRPr>
          </a:p>
          <a:p>
            <a:pPr indent="0" lvl="0" marL="0" rtl="0" algn="r">
              <a:lnSpc>
                <a:spcPct val="115000"/>
              </a:lnSpc>
              <a:spcBef>
                <a:spcPts val="1200"/>
              </a:spcBef>
              <a:spcAft>
                <a:spcPts val="1200"/>
              </a:spcAft>
              <a:buNone/>
            </a:pPr>
            <a:r>
              <a:rPr lang="es" sz="1800">
                <a:solidFill>
                  <a:srgbClr val="434343"/>
                </a:solidFill>
                <a:latin typeface="Bebas Neue"/>
                <a:ea typeface="Bebas Neue"/>
                <a:cs typeface="Bebas Neue"/>
                <a:sym typeface="Bebas Neue"/>
              </a:rPr>
              <a:t>Está relacionada con el </a:t>
            </a:r>
            <a:r>
              <a:rPr lang="es" sz="2400">
                <a:solidFill>
                  <a:srgbClr val="434343"/>
                </a:solidFill>
                <a:latin typeface="Bebas Neue"/>
                <a:ea typeface="Bebas Neue"/>
                <a:cs typeface="Bebas Neue"/>
                <a:sym typeface="Bebas Neue"/>
              </a:rPr>
              <a:t>emplazamiento</a:t>
            </a:r>
            <a:r>
              <a:rPr lang="es" sz="2400">
                <a:solidFill>
                  <a:srgbClr val="637A8D"/>
                </a:solidFill>
                <a:latin typeface="Bebas Neue"/>
                <a:ea typeface="Bebas Neue"/>
                <a:cs typeface="Bebas Neue"/>
                <a:sym typeface="Bebas Neue"/>
              </a:rPr>
              <a:t> </a:t>
            </a:r>
            <a:r>
              <a:rPr lang="es" sz="1800">
                <a:solidFill>
                  <a:srgbClr val="434343"/>
                </a:solidFill>
                <a:latin typeface="Bebas Neue"/>
                <a:ea typeface="Bebas Neue"/>
                <a:cs typeface="Bebas Neue"/>
                <a:sym typeface="Bebas Neue"/>
              </a:rPr>
              <a:t>de sus restaurantes</a:t>
            </a:r>
            <a:endParaRPr sz="1800">
              <a:solidFill>
                <a:srgbClr val="434343"/>
              </a:solidFill>
              <a:latin typeface="Bebas Neue"/>
              <a:ea typeface="Bebas Neue"/>
              <a:cs typeface="Bebas Neue"/>
              <a:sym typeface="Bebas Neue"/>
            </a:endParaRPr>
          </a:p>
        </p:txBody>
      </p:sp>
      <p:sp>
        <p:nvSpPr>
          <p:cNvPr id="110" name="Google Shape;110;p14"/>
          <p:cNvSpPr/>
          <p:nvPr/>
        </p:nvSpPr>
        <p:spPr>
          <a:xfrm>
            <a:off x="4933800" y="3022475"/>
            <a:ext cx="3616800" cy="1637400"/>
          </a:xfrm>
          <a:prstGeom prst="roundRect">
            <a:avLst>
              <a:gd fmla="val 16667" name="adj"/>
            </a:avLst>
          </a:prstGeom>
          <a:gradFill>
            <a:gsLst>
              <a:gs pos="0">
                <a:srgbClr val="FFFFFF">
                  <a:alpha val="0"/>
                </a:srgbClr>
              </a:gs>
              <a:gs pos="42000">
                <a:schemeClr val="lt1"/>
              </a:gs>
              <a:gs pos="100000">
                <a:srgbClr val="FBE8B3"/>
              </a:gs>
            </a:gsLst>
            <a:lin ang="10801400" scaled="0"/>
          </a:gradFill>
          <a:ln cap="flat" cmpd="sng" w="19050">
            <a:solidFill>
              <a:srgbClr val="637A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rgbClr val="434343"/>
                </a:solidFill>
                <a:latin typeface="Bebas Neue"/>
                <a:ea typeface="Bebas Neue"/>
                <a:cs typeface="Bebas Neue"/>
                <a:sym typeface="Bebas Neue"/>
              </a:rPr>
              <a:t>La </a:t>
            </a:r>
            <a:r>
              <a:rPr lang="es" sz="3000">
                <a:solidFill>
                  <a:srgbClr val="434343"/>
                </a:solidFill>
                <a:latin typeface="Bebas Neue"/>
                <a:ea typeface="Bebas Neue"/>
                <a:cs typeface="Bebas Neue"/>
                <a:sym typeface="Bebas Neue"/>
              </a:rPr>
              <a:t>CALIDAD </a:t>
            </a:r>
            <a:r>
              <a:rPr lang="es" sz="1800">
                <a:solidFill>
                  <a:srgbClr val="434343"/>
                </a:solidFill>
                <a:latin typeface="Bebas Neue"/>
                <a:ea typeface="Bebas Neue"/>
                <a:cs typeface="Bebas Neue"/>
                <a:sym typeface="Bebas Neue"/>
              </a:rPr>
              <a:t>está premiada.</a:t>
            </a:r>
            <a:endParaRPr sz="1800">
              <a:solidFill>
                <a:srgbClr val="434343"/>
              </a:solidFill>
              <a:latin typeface="Bebas Neue"/>
              <a:ea typeface="Bebas Neue"/>
              <a:cs typeface="Bebas Neue"/>
              <a:sym typeface="Bebas Neue"/>
            </a:endParaRPr>
          </a:p>
          <a:p>
            <a:pPr indent="0" lvl="0" marL="0" rtl="0" algn="r">
              <a:lnSpc>
                <a:spcPct val="115000"/>
              </a:lnSpc>
              <a:spcBef>
                <a:spcPts val="1200"/>
              </a:spcBef>
              <a:spcAft>
                <a:spcPts val="1200"/>
              </a:spcAft>
              <a:buNone/>
            </a:pPr>
            <a:r>
              <a:rPr lang="es" sz="1800">
                <a:solidFill>
                  <a:srgbClr val="434343"/>
                </a:solidFill>
                <a:latin typeface="Bebas Neue"/>
                <a:ea typeface="Bebas Neue"/>
                <a:cs typeface="Bebas Neue"/>
                <a:sym typeface="Bebas Neue"/>
              </a:rPr>
              <a:t>¿C</a:t>
            </a:r>
            <a:r>
              <a:rPr lang="es" sz="1800">
                <a:solidFill>
                  <a:srgbClr val="434343"/>
                </a:solidFill>
                <a:latin typeface="Bebas Neue"/>
                <a:ea typeface="Bebas Neue"/>
                <a:cs typeface="Bebas Neue"/>
                <a:sym typeface="Bebas Neue"/>
              </a:rPr>
              <a:t>uántas</a:t>
            </a:r>
            <a:r>
              <a:rPr lang="es" sz="1800">
                <a:solidFill>
                  <a:srgbClr val="434343"/>
                </a:solidFill>
                <a:latin typeface="Bebas Neue"/>
                <a:ea typeface="Bebas Neue"/>
                <a:cs typeface="Bebas Neue"/>
                <a:sym typeface="Bebas Neue"/>
              </a:rPr>
              <a:t> </a:t>
            </a:r>
            <a:r>
              <a:rPr lang="es" sz="2400">
                <a:solidFill>
                  <a:srgbClr val="F1C232"/>
                </a:solidFill>
                <a:latin typeface="Bebas Neue"/>
                <a:ea typeface="Bebas Neue"/>
                <a:cs typeface="Bebas Neue"/>
                <a:sym typeface="Bebas Neue"/>
              </a:rPr>
              <a:t>estrellas michelín</a:t>
            </a:r>
            <a:br>
              <a:rPr lang="es" sz="1800">
                <a:solidFill>
                  <a:srgbClr val="434343"/>
                </a:solidFill>
                <a:latin typeface="Bebas Neue"/>
                <a:ea typeface="Bebas Neue"/>
                <a:cs typeface="Bebas Neue"/>
                <a:sym typeface="Bebas Neue"/>
              </a:rPr>
            </a:br>
            <a:r>
              <a:rPr lang="es" sz="1800">
                <a:solidFill>
                  <a:srgbClr val="434343"/>
                </a:solidFill>
                <a:latin typeface="Bebas Neue"/>
                <a:ea typeface="Bebas Neue"/>
                <a:cs typeface="Bebas Neue"/>
                <a:sym typeface="Bebas Neue"/>
              </a:rPr>
              <a:t>hay en madrid?</a:t>
            </a:r>
            <a:endParaRPr sz="1800">
              <a:solidFill>
                <a:srgbClr val="434343"/>
              </a:solidFill>
              <a:latin typeface="Bebas Neue"/>
              <a:ea typeface="Bebas Neue"/>
              <a:cs typeface="Bebas Neue"/>
              <a:sym typeface="Bebas Neue"/>
            </a:endParaRPr>
          </a:p>
        </p:txBody>
      </p:sp>
      <p:grpSp>
        <p:nvGrpSpPr>
          <p:cNvPr id="111" name="Google Shape;111;p14"/>
          <p:cNvGrpSpPr/>
          <p:nvPr/>
        </p:nvGrpSpPr>
        <p:grpSpPr>
          <a:xfrm>
            <a:off x="7537752" y="3172165"/>
            <a:ext cx="790575" cy="267167"/>
            <a:chOff x="7674025" y="3137725"/>
            <a:chExt cx="967774" cy="327050"/>
          </a:xfrm>
        </p:grpSpPr>
        <p:pic>
          <p:nvPicPr>
            <p:cNvPr descr="Archivo:Etoile Michelin-1.svg - Wikipedia, la enciclopedia libre" id="112" name="Google Shape;112;p14"/>
            <p:cNvPicPr preferRelativeResize="0"/>
            <p:nvPr/>
          </p:nvPicPr>
          <p:blipFill>
            <a:blip r:embed="rId4">
              <a:alphaModFix/>
            </a:blip>
            <a:stretch>
              <a:fillRect/>
            </a:stretch>
          </p:blipFill>
          <p:spPr>
            <a:xfrm>
              <a:off x="7674025" y="3137725"/>
              <a:ext cx="299583" cy="327050"/>
            </a:xfrm>
            <a:prstGeom prst="rect">
              <a:avLst/>
            </a:prstGeom>
            <a:solidFill>
              <a:schemeClr val="lt1"/>
            </a:solidFill>
            <a:ln>
              <a:noFill/>
            </a:ln>
          </p:spPr>
        </p:pic>
        <p:pic>
          <p:nvPicPr>
            <p:cNvPr descr="Archivo:Etoile Michelin-1.svg - Wikipedia, la enciclopedia libre" id="113" name="Google Shape;113;p14"/>
            <p:cNvPicPr preferRelativeResize="0"/>
            <p:nvPr/>
          </p:nvPicPr>
          <p:blipFill>
            <a:blip r:embed="rId4">
              <a:alphaModFix/>
            </a:blip>
            <a:stretch>
              <a:fillRect/>
            </a:stretch>
          </p:blipFill>
          <p:spPr>
            <a:xfrm>
              <a:off x="8008121" y="3137725"/>
              <a:ext cx="299583" cy="327050"/>
            </a:xfrm>
            <a:prstGeom prst="rect">
              <a:avLst/>
            </a:prstGeom>
            <a:solidFill>
              <a:schemeClr val="lt1"/>
            </a:solidFill>
            <a:ln>
              <a:noFill/>
            </a:ln>
          </p:spPr>
        </p:pic>
        <p:pic>
          <p:nvPicPr>
            <p:cNvPr descr="Archivo:Etoile Michelin-1.svg - Wikipedia, la enciclopedia libre" id="114" name="Google Shape;114;p14"/>
            <p:cNvPicPr preferRelativeResize="0"/>
            <p:nvPr/>
          </p:nvPicPr>
          <p:blipFill>
            <a:blip r:embed="rId4">
              <a:alphaModFix/>
            </a:blip>
            <a:stretch>
              <a:fillRect/>
            </a:stretch>
          </p:blipFill>
          <p:spPr>
            <a:xfrm>
              <a:off x="8342216" y="3137725"/>
              <a:ext cx="299583" cy="327050"/>
            </a:xfrm>
            <a:prstGeom prst="rect">
              <a:avLst/>
            </a:prstGeom>
            <a:solidFill>
              <a:schemeClr val="lt1"/>
            </a:solidFill>
            <a:ln>
              <a:noFill/>
            </a:ln>
          </p:spPr>
        </p:pic>
      </p:grpSp>
      <p:pic>
        <p:nvPicPr>
          <p:cNvPr descr="Personas animando Stock de Foto gratis - Public Domain Pictures" id="115" name="Google Shape;115;p14"/>
          <p:cNvPicPr preferRelativeResize="0"/>
          <p:nvPr/>
        </p:nvPicPr>
        <p:blipFill>
          <a:blip r:embed="rId5">
            <a:alphaModFix/>
          </a:blip>
          <a:stretch>
            <a:fillRect/>
          </a:stretch>
        </p:blipFill>
        <p:spPr>
          <a:xfrm>
            <a:off x="5038725" y="1457325"/>
            <a:ext cx="790575" cy="790575"/>
          </a:xfrm>
          <a:prstGeom prst="rect">
            <a:avLst/>
          </a:prstGeom>
          <a:noFill/>
          <a:ln>
            <a:noFill/>
          </a:ln>
        </p:spPr>
      </p:pic>
      <p:pic>
        <p:nvPicPr>
          <p:cNvPr descr="DistribuciónPareto | Gráfico ejemplo de una distribución de … | Flickr" id="116" name="Google Shape;116;p14"/>
          <p:cNvPicPr preferRelativeResize="0"/>
          <p:nvPr/>
        </p:nvPicPr>
        <p:blipFill>
          <a:blip r:embed="rId6">
            <a:alphaModFix/>
          </a:blip>
          <a:stretch>
            <a:fillRect/>
          </a:stretch>
        </p:blipFill>
        <p:spPr>
          <a:xfrm>
            <a:off x="2992523" y="2222256"/>
            <a:ext cx="686677" cy="572701"/>
          </a:xfrm>
          <a:prstGeom prst="rect">
            <a:avLst/>
          </a:prstGeom>
          <a:noFill/>
          <a:ln cap="flat" cmpd="sng" w="9525">
            <a:solidFill>
              <a:srgbClr val="637A8D"/>
            </a:solidFill>
            <a:prstDash val="solid"/>
            <a:round/>
            <a:headEnd len="sm" w="sm" type="none"/>
            <a:tailEnd len="sm" w="sm" type="none"/>
          </a:ln>
        </p:spPr>
      </p:pic>
      <p:cxnSp>
        <p:nvCxnSpPr>
          <p:cNvPr id="117" name="Google Shape;117;p14"/>
          <p:cNvCxnSpPr/>
          <p:nvPr/>
        </p:nvCxnSpPr>
        <p:spPr>
          <a:xfrm flipH="1" rot="10800000">
            <a:off x="4114800" y="1562100"/>
            <a:ext cx="628500" cy="62850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4"/>
          <p:cNvCxnSpPr>
            <a:stCxn id="108" idx="2"/>
            <a:endCxn id="110" idx="0"/>
          </p:cNvCxnSpPr>
          <p:nvPr/>
        </p:nvCxnSpPr>
        <p:spPr>
          <a:xfrm>
            <a:off x="6496650" y="2324100"/>
            <a:ext cx="245700" cy="6984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14"/>
          <p:cNvCxnSpPr>
            <a:stCxn id="110" idx="1"/>
          </p:cNvCxnSpPr>
          <p:nvPr/>
        </p:nvCxnSpPr>
        <p:spPr>
          <a:xfrm rot="10800000">
            <a:off x="4210200" y="3650675"/>
            <a:ext cx="723600" cy="190500"/>
          </a:xfrm>
          <a:prstGeom prst="straightConnector1">
            <a:avLst/>
          </a:prstGeom>
          <a:noFill/>
          <a:ln cap="flat" cmpd="sng" w="9525">
            <a:solidFill>
              <a:schemeClr val="dk2"/>
            </a:solidFill>
            <a:prstDash val="solid"/>
            <a:round/>
            <a:headEnd len="med" w="med" type="none"/>
            <a:tailEnd len="med" w="med" type="none"/>
          </a:ln>
        </p:spPr>
      </p:cxnSp>
      <p:sp>
        <p:nvSpPr>
          <p:cNvPr id="120" name="Google Shape;120;p14"/>
          <p:cNvSpPr txBox="1"/>
          <p:nvPr/>
        </p:nvSpPr>
        <p:spPr>
          <a:xfrm>
            <a:off x="465825" y="1017725"/>
            <a:ext cx="282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¿Cómo se reparte el </a:t>
            </a:r>
            <a:r>
              <a:rPr lang="es" sz="2400">
                <a:solidFill>
                  <a:srgbClr val="980000"/>
                </a:solidFill>
                <a:latin typeface="Bebas Neue"/>
                <a:ea typeface="Bebas Neue"/>
                <a:cs typeface="Bebas Neue"/>
                <a:sym typeface="Bebas Neue"/>
              </a:rPr>
              <a:t>boom</a:t>
            </a:r>
            <a:endParaRPr sz="2400">
              <a:solidFill>
                <a:srgbClr val="980000"/>
              </a:solidFill>
              <a:latin typeface="Bebas Neue"/>
              <a:ea typeface="Bebas Neue"/>
              <a:cs typeface="Bebas Neue"/>
              <a:sym typeface="Bebas Neue"/>
            </a:endParaRPr>
          </a:p>
          <a:p>
            <a:pPr indent="0" lvl="0" marL="0" rtl="0" algn="r">
              <a:spcBef>
                <a:spcPts val="0"/>
              </a:spcBef>
              <a:spcAft>
                <a:spcPts val="0"/>
              </a:spcAft>
              <a:buNone/>
            </a:pPr>
            <a:r>
              <a:rPr lang="es" sz="1800">
                <a:solidFill>
                  <a:srgbClr val="434343"/>
                </a:solidFill>
                <a:latin typeface="Bebas Neue"/>
                <a:ea typeface="Bebas Neue"/>
                <a:cs typeface="Bebas Neue"/>
                <a:sym typeface="Bebas Neue"/>
              </a:rPr>
              <a:t>de la gastronomía en </a:t>
            </a:r>
            <a:r>
              <a:rPr lang="es" sz="2400">
                <a:solidFill>
                  <a:srgbClr val="434343"/>
                </a:solidFill>
                <a:latin typeface="Bebas Neue"/>
                <a:ea typeface="Bebas Neue"/>
                <a:cs typeface="Bebas Neue"/>
                <a:sym typeface="Bebas Neue"/>
              </a:rPr>
              <a:t>Madrid</a:t>
            </a: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pic>
        <p:nvPicPr>
          <p:cNvPr descr="Imagen de sombrero de chef | Vectores de dominio público" id="121" name="Google Shape;121;p14"/>
          <p:cNvPicPr preferRelativeResize="0"/>
          <p:nvPr/>
        </p:nvPicPr>
        <p:blipFill>
          <a:blip r:embed="rId7">
            <a:alphaModFix/>
          </a:blip>
          <a:stretch>
            <a:fillRect/>
          </a:stretch>
        </p:blipFill>
        <p:spPr>
          <a:xfrm>
            <a:off x="5100130" y="3874500"/>
            <a:ext cx="515367" cy="628500"/>
          </a:xfrm>
          <a:prstGeom prst="rect">
            <a:avLst/>
          </a:prstGeom>
          <a:noFill/>
          <a:ln>
            <a:noFill/>
          </a:ln>
        </p:spPr>
      </p:pic>
      <p:pic>
        <p:nvPicPr>
          <p:cNvPr descr="File:Numismatics and Notaphily icon.png - Wikimedia Commons" id="122" name="Google Shape;122;p14"/>
          <p:cNvPicPr preferRelativeResize="0"/>
          <p:nvPr/>
        </p:nvPicPr>
        <p:blipFill>
          <a:blip r:embed="rId8">
            <a:alphaModFix/>
          </a:blip>
          <a:stretch>
            <a:fillRect/>
          </a:stretch>
        </p:blipFill>
        <p:spPr>
          <a:xfrm>
            <a:off x="976050" y="2763252"/>
            <a:ext cx="454781" cy="32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5"/>
          <p:cNvPicPr preferRelativeResize="0"/>
          <p:nvPr/>
        </p:nvPicPr>
        <p:blipFill>
          <a:blip r:embed="rId3">
            <a:alphaModFix/>
          </a:blip>
          <a:stretch>
            <a:fillRect/>
          </a:stretch>
        </p:blipFill>
        <p:spPr>
          <a:xfrm>
            <a:off x="3501" y="0"/>
            <a:ext cx="9136998" cy="5143500"/>
          </a:xfrm>
          <a:prstGeom prst="rect">
            <a:avLst/>
          </a:prstGeom>
          <a:noFill/>
          <a:ln>
            <a:noFill/>
          </a:ln>
        </p:spPr>
      </p:pic>
      <p:pic>
        <p:nvPicPr>
          <p:cNvPr descr="Fotos gratis : patrón, línea, rojo, paño, circulo, guingán, mantel ..." id="128" name="Google Shape;128;p15"/>
          <p:cNvPicPr preferRelativeResize="0"/>
          <p:nvPr/>
        </p:nvPicPr>
        <p:blipFill rotWithShape="1">
          <a:blip r:embed="rId4">
            <a:alphaModFix amt="5000"/>
          </a:blip>
          <a:srcRect b="7711" l="32608" r="6098" t="6222"/>
          <a:stretch/>
        </p:blipFill>
        <p:spPr>
          <a:xfrm rot="5400000">
            <a:off x="2186386" y="-1785288"/>
            <a:ext cx="4789576" cy="8706202"/>
          </a:xfrm>
          <a:prstGeom prst="rect">
            <a:avLst/>
          </a:prstGeom>
          <a:noFill/>
          <a:ln>
            <a:noFill/>
          </a:ln>
        </p:spPr>
      </p:pic>
      <p:sp>
        <p:nvSpPr>
          <p:cNvPr id="129" name="Google Shape;129;p15"/>
          <p:cNvSpPr txBox="1"/>
          <p:nvPr>
            <p:ph type="title"/>
          </p:nvPr>
        </p:nvSpPr>
        <p:spPr>
          <a:xfrm>
            <a:off x="600075" y="1790400"/>
            <a:ext cx="7610400" cy="15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t>¿Cuántos vecinos comparten restaurante?</a:t>
            </a:r>
            <a:endParaRPr sz="3600"/>
          </a:p>
        </p:txBody>
      </p:sp>
      <p:sp>
        <p:nvSpPr>
          <p:cNvPr id="130" name="Google Shape;130;p15"/>
          <p:cNvSpPr txBox="1"/>
          <p:nvPr/>
        </p:nvSpPr>
        <p:spPr>
          <a:xfrm>
            <a:off x="2743200" y="3028950"/>
            <a:ext cx="381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200">
                <a:solidFill>
                  <a:srgbClr val="434343"/>
                </a:solidFill>
                <a:latin typeface="Bebas Neue"/>
                <a:ea typeface="Bebas Neue"/>
                <a:cs typeface="Bebas Neue"/>
                <a:sym typeface="Bebas Neue"/>
              </a:rPr>
              <a:t>🤷🏻‍♂️       🤷🏻‍♀️</a:t>
            </a:r>
            <a:endParaRPr sz="7200">
              <a:solidFill>
                <a:srgbClr val="434343"/>
              </a:solidFill>
              <a:latin typeface="Bebas Neue"/>
              <a:ea typeface="Bebas Neue"/>
              <a:cs typeface="Bebas Neue"/>
              <a:sym typeface="Bebas Neue"/>
            </a:endParaRPr>
          </a:p>
        </p:txBody>
      </p:sp>
      <p:sp>
        <p:nvSpPr>
          <p:cNvPr id="131" name="Google Shape;131;p15"/>
          <p:cNvSpPr txBox="1"/>
          <p:nvPr>
            <p:ph type="title"/>
          </p:nvPr>
        </p:nvSpPr>
        <p:spPr>
          <a:xfrm>
            <a:off x="540300" y="436700"/>
            <a:ext cx="4053600" cy="101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t>estudio de la</a:t>
            </a:r>
            <a:endParaRPr u="sng"/>
          </a:p>
          <a:p>
            <a:pPr indent="0" lvl="0" marL="0" rtl="0" algn="l">
              <a:spcBef>
                <a:spcPts val="0"/>
              </a:spcBef>
              <a:spcAft>
                <a:spcPts val="0"/>
              </a:spcAft>
              <a:buNone/>
            </a:pPr>
            <a:r>
              <a:rPr lang="es" sz="3600" u="sng"/>
              <a:t>POBLACIÓN</a:t>
            </a:r>
            <a:endParaRPr sz="36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Fotos gratis : patrón, línea, rojo, paño, circulo, guingán, mantel ..." id="136" name="Google Shape;136;p16"/>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37" name="Google Shape;137;p16"/>
          <p:cNvSpPr txBox="1"/>
          <p:nvPr>
            <p:ph type="title"/>
          </p:nvPr>
        </p:nvSpPr>
        <p:spPr>
          <a:xfrm>
            <a:off x="464100" y="445025"/>
            <a:ext cx="3479700" cy="124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CONOZCAMOS</a:t>
            </a:r>
            <a:endParaRPr/>
          </a:p>
          <a:p>
            <a:pPr indent="0" lvl="0" marL="0" rtl="0" algn="l">
              <a:spcBef>
                <a:spcPts val="0"/>
              </a:spcBef>
              <a:spcAft>
                <a:spcPts val="0"/>
              </a:spcAft>
              <a:buNone/>
            </a:pPr>
            <a:r>
              <a:rPr lang="es"/>
              <a:t>la ubicación de</a:t>
            </a:r>
            <a:endParaRPr/>
          </a:p>
          <a:p>
            <a:pPr indent="0" lvl="0" marL="0" rtl="0" algn="l">
              <a:spcBef>
                <a:spcPts val="0"/>
              </a:spcBef>
              <a:spcAft>
                <a:spcPts val="0"/>
              </a:spcAft>
              <a:buNone/>
            </a:pPr>
            <a:r>
              <a:rPr lang="es"/>
              <a:t>nuestros DISTRITOS</a:t>
            </a:r>
            <a:endParaRPr/>
          </a:p>
        </p:txBody>
      </p:sp>
      <p:pic>
        <p:nvPicPr>
          <p:cNvPr id="138" name="Google Shape;138;p16" title="Madrid_puntos_distritos.png"/>
          <p:cNvPicPr preferRelativeResize="0"/>
          <p:nvPr/>
        </p:nvPicPr>
        <p:blipFill>
          <a:blip r:embed="rId4">
            <a:alphaModFix/>
          </a:blip>
          <a:stretch>
            <a:fillRect/>
          </a:stretch>
        </p:blipFill>
        <p:spPr>
          <a:xfrm>
            <a:off x="4389800" y="1017725"/>
            <a:ext cx="3205095" cy="3820976"/>
          </a:xfrm>
          <a:prstGeom prst="rect">
            <a:avLst/>
          </a:prstGeom>
          <a:noFill/>
          <a:ln cap="flat" cmpd="sng" w="19050">
            <a:solidFill>
              <a:schemeClr val="dk2"/>
            </a:solidFill>
            <a:prstDash val="solid"/>
            <a:round/>
            <a:headEnd len="sm" w="sm" type="none"/>
            <a:tailEnd len="sm" w="sm" type="none"/>
          </a:ln>
        </p:spPr>
      </p:pic>
      <p:sp>
        <p:nvSpPr>
          <p:cNvPr id="139" name="Google Shape;139;p16"/>
          <p:cNvSpPr txBox="1"/>
          <p:nvPr/>
        </p:nvSpPr>
        <p:spPr>
          <a:xfrm>
            <a:off x="586150" y="1925250"/>
            <a:ext cx="320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Tenemos </a:t>
            </a:r>
            <a:r>
              <a:rPr lang="es" sz="3000">
                <a:solidFill>
                  <a:srgbClr val="434343"/>
                </a:solidFill>
                <a:latin typeface="Bebas Neue"/>
                <a:ea typeface="Bebas Neue"/>
                <a:cs typeface="Bebas Neue"/>
                <a:sym typeface="Bebas Neue"/>
              </a:rPr>
              <a:t>21 distritos</a:t>
            </a:r>
            <a:r>
              <a:rPr lang="es" sz="1800">
                <a:solidFill>
                  <a:srgbClr val="434343"/>
                </a:solidFill>
                <a:latin typeface="Bebas Neue"/>
                <a:ea typeface="Bebas Neue"/>
                <a:cs typeface="Bebas Neue"/>
                <a:sym typeface="Bebas Neue"/>
              </a:rPr>
              <a:t> en madrid</a:t>
            </a:r>
            <a:endParaRPr sz="1800">
              <a:solidFill>
                <a:srgbClr val="434343"/>
              </a:solidFill>
              <a:latin typeface="Bebas Neue"/>
              <a:ea typeface="Bebas Neue"/>
              <a:cs typeface="Bebas Neue"/>
              <a:sym typeface="Bebas Neue"/>
            </a:endParaRPr>
          </a:p>
        </p:txBody>
      </p:sp>
      <p:pic>
        <p:nvPicPr>
          <p:cNvPr descr="Cuchara de cocina | Vectores de dominio público" id="140" name="Google Shape;140;p16"/>
          <p:cNvPicPr preferRelativeResize="0"/>
          <p:nvPr/>
        </p:nvPicPr>
        <p:blipFill>
          <a:blip r:embed="rId5">
            <a:alphaModFix/>
          </a:blip>
          <a:stretch>
            <a:fillRect/>
          </a:stretch>
        </p:blipFill>
        <p:spPr>
          <a:xfrm flipH="1" rot="-5400036">
            <a:off x="1878434" y="1521018"/>
            <a:ext cx="620636" cy="2722088"/>
          </a:xfrm>
          <a:prstGeom prst="rect">
            <a:avLst/>
          </a:prstGeom>
          <a:noFill/>
          <a:ln>
            <a:noFill/>
          </a:ln>
        </p:spPr>
      </p:pic>
      <p:cxnSp>
        <p:nvCxnSpPr>
          <p:cNvPr id="141" name="Google Shape;141;p16"/>
          <p:cNvCxnSpPr>
            <a:stCxn id="137" idx="1"/>
            <a:endCxn id="139" idx="1"/>
          </p:cNvCxnSpPr>
          <p:nvPr/>
        </p:nvCxnSpPr>
        <p:spPr>
          <a:xfrm>
            <a:off x="464100" y="1065425"/>
            <a:ext cx="122100" cy="1183200"/>
          </a:xfrm>
          <a:prstGeom prst="curvedConnector3">
            <a:avLst>
              <a:gd fmla="val -195025" name="adj1"/>
            </a:avLst>
          </a:prstGeom>
          <a:noFill/>
          <a:ln cap="flat" cmpd="sng" w="9525">
            <a:solidFill>
              <a:schemeClr val="dk2"/>
            </a:solidFill>
            <a:prstDash val="solid"/>
            <a:round/>
            <a:headEnd len="med" w="med" type="none"/>
            <a:tailEnd len="med" w="med" type="none"/>
          </a:ln>
        </p:spPr>
      </p:cxnSp>
      <p:cxnSp>
        <p:nvCxnSpPr>
          <p:cNvPr id="142" name="Google Shape;142;p16"/>
          <p:cNvCxnSpPr/>
          <p:nvPr/>
        </p:nvCxnSpPr>
        <p:spPr>
          <a:xfrm>
            <a:off x="3343275" y="2905125"/>
            <a:ext cx="1838400" cy="600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43" name="Google Shape;143;p16"/>
          <p:cNvCxnSpPr/>
          <p:nvPr/>
        </p:nvCxnSpPr>
        <p:spPr>
          <a:xfrm flipH="1" rot="10800000">
            <a:off x="3343275" y="1981125"/>
            <a:ext cx="2190600" cy="924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44" name="Google Shape;144;p16"/>
          <p:cNvCxnSpPr/>
          <p:nvPr/>
        </p:nvCxnSpPr>
        <p:spPr>
          <a:xfrm flipH="1" rot="10800000">
            <a:off x="3352800" y="2581125"/>
            <a:ext cx="2276700" cy="324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45" name="Google Shape;145;p16"/>
          <p:cNvCxnSpPr/>
          <p:nvPr/>
        </p:nvCxnSpPr>
        <p:spPr>
          <a:xfrm>
            <a:off x="3343275" y="2895600"/>
            <a:ext cx="2390700" cy="14574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46" name="Google Shape;146;p16"/>
          <p:cNvSpPr txBox="1"/>
          <p:nvPr/>
        </p:nvSpPr>
        <p:spPr>
          <a:xfrm>
            <a:off x="904875" y="2621163"/>
            <a:ext cx="600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rgbClr val="5B4B30"/>
                </a:solidFill>
                <a:latin typeface="Annie Use Your Telescope"/>
                <a:ea typeface="Annie Use Your Telescope"/>
                <a:cs typeface="Annie Use Your Telescope"/>
                <a:sym typeface="Annie Use Your Telescope"/>
              </a:rPr>
              <a:t>21</a:t>
            </a:r>
            <a:endParaRPr b="1" sz="2400">
              <a:solidFill>
                <a:srgbClr val="5B4B30"/>
              </a:solidFill>
              <a:latin typeface="Annie Use Your Telescope"/>
              <a:ea typeface="Annie Use Your Telescope"/>
              <a:cs typeface="Annie Use Your Telescope"/>
              <a:sym typeface="Annie Use Your Telesco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Fotos gratis : patrón, línea, rojo, paño, circulo, guingán, mantel ..." id="151" name="Google Shape;151;p17"/>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52" name="Google Shape;152;p17"/>
          <p:cNvSpPr txBox="1"/>
          <p:nvPr>
            <p:ph type="title"/>
          </p:nvPr>
        </p:nvSpPr>
        <p:spPr>
          <a:xfrm>
            <a:off x="540300" y="292625"/>
            <a:ext cx="4555500" cy="9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¿cuánta población tenemos</a:t>
            </a:r>
            <a:endParaRPr/>
          </a:p>
          <a:p>
            <a:pPr indent="0" lvl="0" marL="0" rtl="0" algn="l">
              <a:spcBef>
                <a:spcPts val="0"/>
              </a:spcBef>
              <a:spcAft>
                <a:spcPts val="0"/>
              </a:spcAft>
              <a:buNone/>
            </a:pPr>
            <a:r>
              <a:rPr lang="es"/>
              <a:t>por distrito en madrid?</a:t>
            </a:r>
            <a:endParaRPr/>
          </a:p>
        </p:txBody>
      </p:sp>
      <p:pic>
        <p:nvPicPr>
          <p:cNvPr id="153" name="Google Shape;153;p17" title="Madrid_poblacion_por_distrito_barras_2024.png"/>
          <p:cNvPicPr preferRelativeResize="0"/>
          <p:nvPr/>
        </p:nvPicPr>
        <p:blipFill>
          <a:blip r:embed="rId4">
            <a:alphaModFix/>
          </a:blip>
          <a:stretch>
            <a:fillRect/>
          </a:stretch>
        </p:blipFill>
        <p:spPr>
          <a:xfrm>
            <a:off x="1643200" y="1257425"/>
            <a:ext cx="6200776" cy="3460675"/>
          </a:xfrm>
          <a:prstGeom prst="rect">
            <a:avLst/>
          </a:prstGeom>
          <a:noFill/>
          <a:ln cap="flat" cmpd="sng" w="19050">
            <a:solidFill>
              <a:schemeClr val="dk2"/>
            </a:solidFill>
            <a:prstDash val="solid"/>
            <a:round/>
            <a:headEnd len="sm" w="sm" type="none"/>
            <a:tailEnd len="sm" w="sm" type="none"/>
          </a:ln>
        </p:spPr>
      </p:pic>
      <p:sp>
        <p:nvSpPr>
          <p:cNvPr id="154" name="Google Shape;154;p17"/>
          <p:cNvSpPr/>
          <p:nvPr/>
        </p:nvSpPr>
        <p:spPr>
          <a:xfrm>
            <a:off x="2028825" y="1304975"/>
            <a:ext cx="1666800" cy="704700"/>
          </a:xfrm>
          <a:prstGeom prst="ellipse">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pic>
        <p:nvPicPr>
          <p:cNvPr descr="Archivo:Human evolution scheme.png - Wikipedia, la enciclopedia libre" id="155" name="Google Shape;155;p17"/>
          <p:cNvPicPr preferRelativeResize="0"/>
          <p:nvPr/>
        </p:nvPicPr>
        <p:blipFill rotWithShape="1">
          <a:blip r:embed="rId5">
            <a:alphaModFix/>
          </a:blip>
          <a:srcRect b="0" l="47243" r="0" t="0"/>
          <a:stretch/>
        </p:blipFill>
        <p:spPr>
          <a:xfrm flipH="1">
            <a:off x="4872624" y="1979900"/>
            <a:ext cx="1062175" cy="704650"/>
          </a:xfrm>
          <a:prstGeom prst="rect">
            <a:avLst/>
          </a:prstGeom>
          <a:noFill/>
          <a:ln>
            <a:noFill/>
          </a:ln>
        </p:spPr>
      </p:pic>
      <p:pic>
        <p:nvPicPr>
          <p:cNvPr descr="Fitxer:Mammuthus trogontherii122DB.png - Viquipèdia, l ..." id="156" name="Google Shape;156;p17"/>
          <p:cNvPicPr preferRelativeResize="0"/>
          <p:nvPr/>
        </p:nvPicPr>
        <p:blipFill>
          <a:blip r:embed="rId6">
            <a:alphaModFix/>
          </a:blip>
          <a:stretch>
            <a:fillRect/>
          </a:stretch>
        </p:blipFill>
        <p:spPr>
          <a:xfrm>
            <a:off x="2646070" y="1418495"/>
            <a:ext cx="546974" cy="317125"/>
          </a:xfrm>
          <a:prstGeom prst="rect">
            <a:avLst/>
          </a:prstGeom>
          <a:noFill/>
          <a:ln>
            <a:noFill/>
          </a:ln>
        </p:spPr>
      </p:pic>
      <p:pic>
        <p:nvPicPr>
          <p:cNvPr descr="Archivo:Human evolution scheme.png - Wikipedia, la enciclopedia libre" id="157" name="Google Shape;157;p17"/>
          <p:cNvPicPr preferRelativeResize="0"/>
          <p:nvPr/>
        </p:nvPicPr>
        <p:blipFill rotWithShape="1">
          <a:blip r:embed="rId5">
            <a:alphaModFix/>
          </a:blip>
          <a:srcRect b="0" l="12234" r="53194" t="15131"/>
          <a:stretch/>
        </p:blipFill>
        <p:spPr>
          <a:xfrm flipH="1">
            <a:off x="6096000" y="2329775"/>
            <a:ext cx="696050" cy="598025"/>
          </a:xfrm>
          <a:prstGeom prst="rect">
            <a:avLst/>
          </a:prstGeom>
          <a:noFill/>
          <a:ln>
            <a:noFill/>
          </a:ln>
        </p:spPr>
      </p:pic>
      <p:pic>
        <p:nvPicPr>
          <p:cNvPr descr="Archivo:Human evolution scheme.png - Wikipedia, la enciclopedia libre" id="158" name="Google Shape;158;p17"/>
          <p:cNvPicPr preferRelativeResize="0"/>
          <p:nvPr/>
        </p:nvPicPr>
        <p:blipFill rotWithShape="1">
          <a:blip r:embed="rId5">
            <a:alphaModFix/>
          </a:blip>
          <a:srcRect b="0" l="0" r="87111" t="47134"/>
          <a:stretch/>
        </p:blipFill>
        <p:spPr>
          <a:xfrm flipH="1">
            <a:off x="7312275" y="3261670"/>
            <a:ext cx="259500" cy="37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Fotos gratis : patrón, línea, rojo, paño, circulo, guingán, mantel ..." id="163" name="Google Shape;163;p18"/>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64" name="Google Shape;164;p18"/>
          <p:cNvSpPr txBox="1"/>
          <p:nvPr>
            <p:ph idx="1" type="body"/>
          </p:nvPr>
        </p:nvSpPr>
        <p:spPr>
          <a:xfrm>
            <a:off x="566250" y="390475"/>
            <a:ext cx="4388700" cy="4124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s"/>
              <a:t>Se observa con claridad que hay </a:t>
            </a:r>
            <a:r>
              <a:rPr lang="es" sz="3000">
                <a:solidFill>
                  <a:srgbClr val="3378B6"/>
                </a:solidFill>
              </a:rPr>
              <a:t>4 distritos</a:t>
            </a:r>
            <a:br>
              <a:rPr lang="es" sz="3000">
                <a:solidFill>
                  <a:srgbClr val="3378B6"/>
                </a:solidFill>
              </a:rPr>
            </a:br>
            <a:r>
              <a:rPr lang="es"/>
              <a:t>que concentran la </a:t>
            </a:r>
            <a:r>
              <a:rPr lang="es" sz="2400" u="sng"/>
              <a:t>mayor parte</a:t>
            </a:r>
            <a:r>
              <a:rPr lang="es"/>
              <a:t> de la población en la ciudad de Madrid.</a:t>
            </a:r>
            <a:br>
              <a:rPr lang="es"/>
            </a:br>
            <a:r>
              <a:rPr lang="es"/>
              <a:t>Estos son:</a:t>
            </a:r>
            <a:endParaRPr/>
          </a:p>
          <a:p>
            <a:pPr indent="-342900" lvl="0" marL="457200" rtl="0" algn="l">
              <a:spcBef>
                <a:spcPts val="1200"/>
              </a:spcBef>
              <a:spcAft>
                <a:spcPts val="0"/>
              </a:spcAft>
              <a:buSzPts val="1800"/>
              <a:buChar char="-"/>
            </a:pPr>
            <a:r>
              <a:rPr lang="es"/>
              <a:t>Carabanchel</a:t>
            </a:r>
            <a:endParaRPr/>
          </a:p>
          <a:p>
            <a:pPr indent="-342900" lvl="0" marL="457200" rtl="0" algn="l">
              <a:spcBef>
                <a:spcPts val="0"/>
              </a:spcBef>
              <a:spcAft>
                <a:spcPts val="0"/>
              </a:spcAft>
              <a:buSzPts val="1800"/>
              <a:buChar char="-"/>
            </a:pPr>
            <a:r>
              <a:rPr lang="es"/>
              <a:t>Fuencarral</a:t>
            </a:r>
            <a:r>
              <a:rPr lang="es"/>
              <a:t> el pardo</a:t>
            </a:r>
            <a:endParaRPr/>
          </a:p>
          <a:p>
            <a:pPr indent="-342900" lvl="0" marL="457200" rtl="0" algn="l">
              <a:spcBef>
                <a:spcPts val="0"/>
              </a:spcBef>
              <a:spcAft>
                <a:spcPts val="0"/>
              </a:spcAft>
              <a:buSzPts val="1800"/>
              <a:buChar char="-"/>
            </a:pPr>
            <a:r>
              <a:rPr lang="es"/>
              <a:t>Puente de vallecas</a:t>
            </a:r>
            <a:endParaRPr/>
          </a:p>
          <a:p>
            <a:pPr indent="-342900" lvl="0" marL="457200" rtl="0" algn="l">
              <a:spcBef>
                <a:spcPts val="0"/>
              </a:spcBef>
              <a:spcAft>
                <a:spcPts val="0"/>
              </a:spcAft>
              <a:buSzPts val="1800"/>
              <a:buChar char="-"/>
            </a:pPr>
            <a:r>
              <a:rPr lang="es"/>
              <a:t>latina</a:t>
            </a:r>
            <a:endParaRPr/>
          </a:p>
          <a:p>
            <a:pPr indent="0" lvl="0" marL="0" rtl="0" algn="l">
              <a:spcBef>
                <a:spcPts val="1200"/>
              </a:spcBef>
              <a:spcAft>
                <a:spcPts val="1200"/>
              </a:spcAft>
              <a:buNone/>
            </a:pPr>
            <a:r>
              <a:t/>
            </a:r>
            <a:endParaRPr/>
          </a:p>
        </p:txBody>
      </p:sp>
      <p:pic>
        <p:nvPicPr>
          <p:cNvPr id="165" name="Google Shape;165;p18" title="Madrid_población_2024.png"/>
          <p:cNvPicPr preferRelativeResize="0"/>
          <p:nvPr/>
        </p:nvPicPr>
        <p:blipFill>
          <a:blip r:embed="rId4">
            <a:alphaModFix/>
          </a:blip>
          <a:stretch>
            <a:fillRect/>
          </a:stretch>
        </p:blipFill>
        <p:spPr>
          <a:xfrm>
            <a:off x="5126250" y="385375"/>
            <a:ext cx="3737374" cy="4462849"/>
          </a:xfrm>
          <a:prstGeom prst="rect">
            <a:avLst/>
          </a:prstGeom>
          <a:noFill/>
          <a:ln cap="flat" cmpd="sng" w="19050">
            <a:solidFill>
              <a:srgbClr val="637A8D"/>
            </a:solidFill>
            <a:prstDash val="solid"/>
            <a:round/>
            <a:headEnd len="sm" w="sm" type="none"/>
            <a:tailEnd len="sm" w="sm" type="none"/>
          </a:ln>
        </p:spPr>
      </p:pic>
      <p:cxnSp>
        <p:nvCxnSpPr>
          <p:cNvPr id="166" name="Google Shape;166;p18"/>
          <p:cNvCxnSpPr/>
          <p:nvPr/>
        </p:nvCxnSpPr>
        <p:spPr>
          <a:xfrm>
            <a:off x="5124450" y="523875"/>
            <a:ext cx="1211700" cy="833100"/>
          </a:xfrm>
          <a:prstGeom prst="straightConnector1">
            <a:avLst/>
          </a:prstGeom>
          <a:noFill/>
          <a:ln cap="flat" cmpd="sng" w="19050">
            <a:solidFill>
              <a:srgbClr val="637A8D"/>
            </a:solidFill>
            <a:prstDash val="solid"/>
            <a:round/>
            <a:headEnd len="med" w="med" type="none"/>
            <a:tailEnd len="med" w="med" type="triangle"/>
          </a:ln>
        </p:spPr>
      </p:cxnSp>
      <p:cxnSp>
        <p:nvCxnSpPr>
          <p:cNvPr id="167" name="Google Shape;167;p18"/>
          <p:cNvCxnSpPr/>
          <p:nvPr/>
        </p:nvCxnSpPr>
        <p:spPr>
          <a:xfrm>
            <a:off x="5114925" y="2447925"/>
            <a:ext cx="762000" cy="676200"/>
          </a:xfrm>
          <a:prstGeom prst="straightConnector1">
            <a:avLst/>
          </a:prstGeom>
          <a:noFill/>
          <a:ln cap="flat" cmpd="sng" w="19050">
            <a:solidFill>
              <a:srgbClr val="637A8D"/>
            </a:solidFill>
            <a:prstDash val="solid"/>
            <a:round/>
            <a:headEnd len="med" w="med" type="none"/>
            <a:tailEnd len="med" w="med" type="triangle"/>
          </a:ln>
        </p:spPr>
      </p:cxnSp>
      <p:cxnSp>
        <p:nvCxnSpPr>
          <p:cNvPr id="168" name="Google Shape;168;p18"/>
          <p:cNvCxnSpPr/>
          <p:nvPr/>
        </p:nvCxnSpPr>
        <p:spPr>
          <a:xfrm flipH="1" rot="10800000">
            <a:off x="5124450" y="3724350"/>
            <a:ext cx="800100" cy="638100"/>
          </a:xfrm>
          <a:prstGeom prst="straightConnector1">
            <a:avLst/>
          </a:prstGeom>
          <a:noFill/>
          <a:ln cap="flat" cmpd="sng" w="19050">
            <a:solidFill>
              <a:srgbClr val="637A8D"/>
            </a:solidFill>
            <a:prstDash val="solid"/>
            <a:round/>
            <a:headEnd len="med" w="med" type="none"/>
            <a:tailEnd len="med" w="med" type="triangle"/>
          </a:ln>
        </p:spPr>
      </p:cxnSp>
      <p:cxnSp>
        <p:nvCxnSpPr>
          <p:cNvPr id="169" name="Google Shape;169;p18"/>
          <p:cNvCxnSpPr/>
          <p:nvPr/>
        </p:nvCxnSpPr>
        <p:spPr>
          <a:xfrm rot="10800000">
            <a:off x="7239000" y="3724125"/>
            <a:ext cx="342900" cy="1124100"/>
          </a:xfrm>
          <a:prstGeom prst="straightConnector1">
            <a:avLst/>
          </a:prstGeom>
          <a:noFill/>
          <a:ln cap="flat" cmpd="sng" w="19050">
            <a:solidFill>
              <a:srgbClr val="637A8D"/>
            </a:solidFill>
            <a:prstDash val="solid"/>
            <a:round/>
            <a:headEnd len="med" w="med" type="none"/>
            <a:tailEnd len="med" w="med" type="triangle"/>
          </a:ln>
        </p:spPr>
      </p:cxnSp>
      <p:sp>
        <p:nvSpPr>
          <p:cNvPr id="170" name="Google Shape;170;p18"/>
          <p:cNvSpPr txBox="1"/>
          <p:nvPr/>
        </p:nvSpPr>
        <p:spPr>
          <a:xfrm>
            <a:off x="2697225" y="1943833"/>
            <a:ext cx="1924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600">
                <a:solidFill>
                  <a:srgbClr val="3378B6"/>
                </a:solidFill>
                <a:latin typeface="Bebas Neue"/>
                <a:ea typeface="Bebas Neue"/>
                <a:cs typeface="Bebas Neue"/>
                <a:sym typeface="Bebas Neue"/>
              </a:rPr>
              <a:t>🏆</a:t>
            </a:r>
            <a:endParaRPr sz="9600">
              <a:solidFill>
                <a:srgbClr val="3378B6"/>
              </a:solidFill>
              <a:latin typeface="Bebas Neue"/>
              <a:ea typeface="Bebas Neue"/>
              <a:cs typeface="Bebas Neue"/>
              <a:sym typeface="Bebas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Fotos gratis : patrón, línea, rojo, paño, circulo, guingán, mantel ..." id="175" name="Google Shape;175;p19"/>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76" name="Google Shape;176;p19"/>
          <p:cNvSpPr txBox="1"/>
          <p:nvPr>
            <p:ph type="title"/>
          </p:nvPr>
        </p:nvSpPr>
        <p:spPr>
          <a:xfrm>
            <a:off x="715675" y="445025"/>
            <a:ext cx="8116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MAPA de nuestros Restaurantes</a:t>
            </a:r>
            <a:endParaRPr/>
          </a:p>
        </p:txBody>
      </p:sp>
      <p:sp>
        <p:nvSpPr>
          <p:cNvPr id="177" name="Google Shape;177;p19"/>
          <p:cNvSpPr txBox="1"/>
          <p:nvPr>
            <p:ph idx="1" type="body"/>
          </p:nvPr>
        </p:nvSpPr>
        <p:spPr>
          <a:xfrm>
            <a:off x="566250" y="1152475"/>
            <a:ext cx="299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Esta es una vista de los más de</a:t>
            </a:r>
            <a:endParaRPr/>
          </a:p>
          <a:p>
            <a:pPr indent="0" lvl="0" marL="0" rtl="0" algn="l">
              <a:spcBef>
                <a:spcPts val="1200"/>
              </a:spcBef>
              <a:spcAft>
                <a:spcPts val="1200"/>
              </a:spcAft>
              <a:buNone/>
            </a:pPr>
            <a:r>
              <a:rPr lang="es" sz="3000">
                <a:solidFill>
                  <a:srgbClr val="980000"/>
                </a:solidFill>
              </a:rPr>
              <a:t>4.600</a:t>
            </a:r>
            <a:r>
              <a:rPr lang="es" sz="3000"/>
              <a:t> </a:t>
            </a:r>
            <a:r>
              <a:rPr lang="es"/>
              <a:t>restaurantes censados</a:t>
            </a:r>
            <a:br>
              <a:rPr lang="es"/>
            </a:br>
            <a:r>
              <a:rPr lang="es"/>
              <a:t>en la ciudad de MAdrid</a:t>
            </a:r>
            <a:endParaRPr/>
          </a:p>
        </p:txBody>
      </p:sp>
      <p:pic>
        <p:nvPicPr>
          <p:cNvPr id="178" name="Google Shape;178;p19" title="Madrid_mapa_restaurantes.png"/>
          <p:cNvPicPr preferRelativeResize="0"/>
          <p:nvPr/>
        </p:nvPicPr>
        <p:blipFill>
          <a:blip r:embed="rId4">
            <a:alphaModFix/>
          </a:blip>
          <a:stretch>
            <a:fillRect/>
          </a:stretch>
        </p:blipFill>
        <p:spPr>
          <a:xfrm>
            <a:off x="5767875" y="1041706"/>
            <a:ext cx="3064424" cy="3653268"/>
          </a:xfrm>
          <a:prstGeom prst="rect">
            <a:avLst/>
          </a:prstGeom>
          <a:noFill/>
          <a:ln cap="flat" cmpd="sng" w="19050">
            <a:solidFill>
              <a:srgbClr val="637A8D"/>
            </a:solidFill>
            <a:prstDash val="solid"/>
            <a:round/>
            <a:headEnd len="sm" w="sm" type="none"/>
            <a:tailEnd len="sm" w="sm" type="none"/>
          </a:ln>
        </p:spPr>
      </p:pic>
      <p:pic>
        <p:nvPicPr>
          <p:cNvPr id="179" name="Google Shape;179;p19" title="Madrid_mapa_restaurantes.png"/>
          <p:cNvPicPr preferRelativeResize="0"/>
          <p:nvPr/>
        </p:nvPicPr>
        <p:blipFill rotWithShape="1">
          <a:blip r:embed="rId4">
            <a:alphaModFix/>
          </a:blip>
          <a:srcRect b="30626" l="26433" r="46370" t="46199"/>
          <a:stretch/>
        </p:blipFill>
        <p:spPr>
          <a:xfrm>
            <a:off x="3484175" y="1717150"/>
            <a:ext cx="2084100" cy="2117100"/>
          </a:xfrm>
          <a:prstGeom prst="ellipse">
            <a:avLst/>
          </a:prstGeom>
          <a:noFill/>
          <a:ln cap="flat" cmpd="sng" w="19050">
            <a:solidFill>
              <a:srgbClr val="637A8D"/>
            </a:solidFill>
            <a:prstDash val="solid"/>
            <a:round/>
            <a:headEnd len="sm" w="sm" type="none"/>
            <a:tailEnd len="sm" w="sm" type="none"/>
          </a:ln>
        </p:spPr>
      </p:pic>
      <p:cxnSp>
        <p:nvCxnSpPr>
          <p:cNvPr id="180" name="Google Shape;180;p19"/>
          <p:cNvCxnSpPr/>
          <p:nvPr/>
        </p:nvCxnSpPr>
        <p:spPr>
          <a:xfrm>
            <a:off x="4938713" y="1785938"/>
            <a:ext cx="2165100" cy="1265400"/>
          </a:xfrm>
          <a:prstGeom prst="straightConnector1">
            <a:avLst/>
          </a:prstGeom>
          <a:noFill/>
          <a:ln cap="flat" cmpd="sng" w="19050">
            <a:solidFill>
              <a:srgbClr val="637A8D"/>
            </a:solidFill>
            <a:prstDash val="solid"/>
            <a:round/>
            <a:headEnd len="med" w="med" type="none"/>
            <a:tailEnd len="med" w="med" type="none"/>
          </a:ln>
        </p:spPr>
      </p:cxnSp>
      <p:cxnSp>
        <p:nvCxnSpPr>
          <p:cNvPr id="181" name="Google Shape;181;p19"/>
          <p:cNvCxnSpPr/>
          <p:nvPr/>
        </p:nvCxnSpPr>
        <p:spPr>
          <a:xfrm flipH="1" rot="10800000">
            <a:off x="4872700" y="3046575"/>
            <a:ext cx="2211900" cy="739800"/>
          </a:xfrm>
          <a:prstGeom prst="straightConnector1">
            <a:avLst/>
          </a:prstGeom>
          <a:noFill/>
          <a:ln cap="flat" cmpd="sng" w="19050">
            <a:solidFill>
              <a:srgbClr val="637A8D"/>
            </a:solidFill>
            <a:prstDash val="solid"/>
            <a:round/>
            <a:headEnd len="med" w="med" type="none"/>
            <a:tailEnd len="med" w="med" type="none"/>
          </a:ln>
        </p:spPr>
      </p:cxnSp>
      <p:cxnSp>
        <p:nvCxnSpPr>
          <p:cNvPr id="182" name="Google Shape;182;p19"/>
          <p:cNvCxnSpPr/>
          <p:nvPr/>
        </p:nvCxnSpPr>
        <p:spPr>
          <a:xfrm flipH="1" rot="10800000">
            <a:off x="2508825" y="3036675"/>
            <a:ext cx="1238400" cy="510300"/>
          </a:xfrm>
          <a:prstGeom prst="straightConnector1">
            <a:avLst/>
          </a:prstGeom>
          <a:noFill/>
          <a:ln cap="flat" cmpd="sng" w="19050">
            <a:solidFill>
              <a:srgbClr val="637A8D"/>
            </a:solidFill>
            <a:prstDash val="solid"/>
            <a:round/>
            <a:headEnd len="med" w="med" type="none"/>
            <a:tailEnd len="med" w="med" type="triangle"/>
          </a:ln>
        </p:spPr>
      </p:cxnSp>
      <p:pic>
        <p:nvPicPr>
          <p:cNvPr descr="Ceviche blue RGB color icon. Peruvian national dish. Latin american cuisine main course. Shrimp and lemon soup. Seafood salad. Thai tom yam soup. Asian meal. Isolated vector illustration (proporcionado por Getty Images)" id="183" name="Google Shape;183;p19"/>
          <p:cNvPicPr preferRelativeResize="0"/>
          <p:nvPr/>
        </p:nvPicPr>
        <p:blipFill>
          <a:blip r:embed="rId5">
            <a:alphaModFix/>
          </a:blip>
          <a:stretch>
            <a:fillRect/>
          </a:stretch>
        </p:blipFill>
        <p:spPr>
          <a:xfrm>
            <a:off x="715676" y="2873501"/>
            <a:ext cx="1806000" cy="1806000"/>
          </a:xfrm>
          <a:prstGeom prst="ellipse">
            <a:avLst/>
          </a:prstGeom>
          <a:noFill/>
          <a:ln cap="flat" cmpd="sng" w="19050">
            <a:solidFill>
              <a:srgbClr val="637A8D"/>
            </a:solidFill>
            <a:prstDash val="solid"/>
            <a:round/>
            <a:headEnd len="sm" w="sm" type="none"/>
            <a:tailEnd len="sm" w="sm" type="none"/>
          </a:ln>
        </p:spPr>
      </p:pic>
      <p:sp>
        <p:nvSpPr>
          <p:cNvPr id="184" name="Google Shape;184;p19"/>
          <p:cNvSpPr/>
          <p:nvPr/>
        </p:nvSpPr>
        <p:spPr>
          <a:xfrm>
            <a:off x="3750253" y="2916712"/>
            <a:ext cx="140400" cy="140400"/>
          </a:xfrm>
          <a:prstGeom prst="ellipse">
            <a:avLst/>
          </a:prstGeom>
          <a:noFill/>
          <a:ln cap="flat" cmpd="sng" w="19050">
            <a:solidFill>
              <a:srgbClr val="637A8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Fotos gratis : patrón, línea, rojo, paño, circulo, guingán, mantel ..." id="189" name="Google Shape;189;p20"/>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sp>
        <p:nvSpPr>
          <p:cNvPr id="190" name="Google Shape;190;p20"/>
          <p:cNvSpPr txBox="1"/>
          <p:nvPr>
            <p:ph idx="1" type="body"/>
          </p:nvPr>
        </p:nvSpPr>
        <p:spPr>
          <a:xfrm>
            <a:off x="495300" y="314275"/>
            <a:ext cx="3813300" cy="143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Los hemos agrupados por distritos y</a:t>
            </a:r>
            <a:endParaRPr/>
          </a:p>
          <a:p>
            <a:pPr indent="0" lvl="0" marL="0" rtl="0" algn="l">
              <a:spcBef>
                <a:spcPts val="1200"/>
              </a:spcBef>
              <a:spcAft>
                <a:spcPts val="1200"/>
              </a:spcAft>
              <a:buNone/>
            </a:pPr>
            <a:r>
              <a:rPr lang="es"/>
              <a:t>tenemos un </a:t>
            </a:r>
            <a:r>
              <a:rPr lang="es" sz="2400" u="sng"/>
              <a:t>gráfico más claro</a:t>
            </a:r>
            <a:r>
              <a:rPr lang="es"/>
              <a:t>.</a:t>
            </a:r>
            <a:endParaRPr/>
          </a:p>
        </p:txBody>
      </p:sp>
      <p:pic>
        <p:nvPicPr>
          <p:cNvPr id="191" name="Google Shape;191;p20" title="resto_por_distrito.png"/>
          <p:cNvPicPr preferRelativeResize="0"/>
          <p:nvPr/>
        </p:nvPicPr>
        <p:blipFill>
          <a:blip r:embed="rId4">
            <a:alphaModFix/>
          </a:blip>
          <a:stretch>
            <a:fillRect/>
          </a:stretch>
        </p:blipFill>
        <p:spPr>
          <a:xfrm>
            <a:off x="4572000" y="279675"/>
            <a:ext cx="3920051" cy="4673325"/>
          </a:xfrm>
          <a:prstGeom prst="rect">
            <a:avLst/>
          </a:prstGeom>
          <a:noFill/>
          <a:ln cap="flat" cmpd="sng" w="19050">
            <a:solidFill>
              <a:srgbClr val="637A8D"/>
            </a:solidFill>
            <a:prstDash val="solid"/>
            <a:round/>
            <a:headEnd len="sm" w="sm" type="none"/>
            <a:tailEnd len="sm" w="sm" type="none"/>
          </a:ln>
        </p:spPr>
      </p:pic>
      <p:sp>
        <p:nvSpPr>
          <p:cNvPr id="192" name="Google Shape;192;p20"/>
          <p:cNvSpPr txBox="1"/>
          <p:nvPr>
            <p:ph idx="1" type="body"/>
          </p:nvPr>
        </p:nvSpPr>
        <p:spPr>
          <a:xfrm>
            <a:off x="495300" y="3124200"/>
            <a:ext cx="3813300" cy="113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Vemos Claramente que la </a:t>
            </a:r>
            <a:r>
              <a:rPr lang="es" sz="2400"/>
              <a:t>mayoría</a:t>
            </a:r>
            <a:r>
              <a:rPr lang="es"/>
              <a:t> están concentrados en el distrito </a:t>
            </a:r>
            <a:r>
              <a:rPr b="1" lang="es" sz="3000">
                <a:solidFill>
                  <a:srgbClr val="F6B000"/>
                </a:solidFill>
              </a:rPr>
              <a:t>centro</a:t>
            </a:r>
            <a:r>
              <a:rPr lang="es"/>
              <a:t>.</a:t>
            </a:r>
            <a:endParaRPr/>
          </a:p>
        </p:txBody>
      </p:sp>
      <p:sp>
        <p:nvSpPr>
          <p:cNvPr id="193" name="Google Shape;193;p20"/>
          <p:cNvSpPr txBox="1"/>
          <p:nvPr/>
        </p:nvSpPr>
        <p:spPr>
          <a:xfrm>
            <a:off x="495300" y="1733550"/>
            <a:ext cx="35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Cada punto representa la </a:t>
            </a:r>
            <a:r>
              <a:rPr lang="es" sz="2400" u="sng">
                <a:solidFill>
                  <a:srgbClr val="434343"/>
                </a:solidFill>
                <a:latin typeface="Bebas Neue"/>
                <a:ea typeface="Bebas Neue"/>
                <a:cs typeface="Bebas Neue"/>
                <a:sym typeface="Bebas Neue"/>
              </a:rPr>
              <a:t>cantidad</a:t>
            </a:r>
            <a:r>
              <a:rPr lang="es" sz="2400">
                <a:solidFill>
                  <a:srgbClr val="434343"/>
                </a:solidFill>
                <a:latin typeface="Bebas Neue"/>
                <a:ea typeface="Bebas Neue"/>
                <a:cs typeface="Bebas Neue"/>
                <a:sym typeface="Bebas Neue"/>
              </a:rPr>
              <a:t> </a:t>
            </a:r>
            <a:r>
              <a:rPr lang="es" sz="1800">
                <a:solidFill>
                  <a:srgbClr val="434343"/>
                </a:solidFill>
                <a:latin typeface="Bebas Neue"/>
                <a:ea typeface="Bebas Neue"/>
                <a:cs typeface="Bebas Neue"/>
                <a:sym typeface="Bebas Neue"/>
              </a:rPr>
              <a:t>de restaurantes </a:t>
            </a:r>
            <a:r>
              <a:rPr lang="es" sz="1800">
                <a:solidFill>
                  <a:srgbClr val="434343"/>
                </a:solidFill>
                <a:latin typeface="Bebas Neue"/>
                <a:ea typeface="Bebas Neue"/>
                <a:cs typeface="Bebas Neue"/>
                <a:sym typeface="Bebas Neue"/>
              </a:rPr>
              <a:t>distribuidos</a:t>
            </a:r>
            <a:r>
              <a:rPr lang="es" sz="1800">
                <a:solidFill>
                  <a:srgbClr val="434343"/>
                </a:solidFill>
                <a:latin typeface="Bebas Neue"/>
                <a:ea typeface="Bebas Neue"/>
                <a:cs typeface="Bebas Neue"/>
                <a:sym typeface="Bebas Neue"/>
              </a:rPr>
              <a:t> por distritos.</a:t>
            </a:r>
            <a:endParaRPr sz="1800">
              <a:solidFill>
                <a:srgbClr val="434343"/>
              </a:solidFill>
              <a:latin typeface="Bebas Neue"/>
              <a:ea typeface="Bebas Neue"/>
              <a:cs typeface="Bebas Neue"/>
              <a:sym typeface="Bebas Neue"/>
            </a:endParaRPr>
          </a:p>
        </p:txBody>
      </p:sp>
      <p:cxnSp>
        <p:nvCxnSpPr>
          <p:cNvPr id="194" name="Google Shape;194;p20"/>
          <p:cNvCxnSpPr/>
          <p:nvPr/>
        </p:nvCxnSpPr>
        <p:spPr>
          <a:xfrm>
            <a:off x="4572000" y="3048000"/>
            <a:ext cx="1305000" cy="9600"/>
          </a:xfrm>
          <a:prstGeom prst="straightConnector1">
            <a:avLst/>
          </a:prstGeom>
          <a:noFill/>
          <a:ln cap="flat" cmpd="sng" w="19050">
            <a:solidFill>
              <a:srgbClr val="637A8D"/>
            </a:solidFill>
            <a:prstDash val="solid"/>
            <a:round/>
            <a:headEnd len="med" w="med" type="none"/>
            <a:tailEnd len="med" w="med" type="triangle"/>
          </a:ln>
        </p:spPr>
      </p:cxnSp>
      <p:sp>
        <p:nvSpPr>
          <p:cNvPr id="195" name="Google Shape;195;p20"/>
          <p:cNvSpPr txBox="1"/>
          <p:nvPr/>
        </p:nvSpPr>
        <p:spPr>
          <a:xfrm>
            <a:off x="203200" y="4634525"/>
            <a:ext cx="409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a:t>
            </a:r>
            <a:endParaRPr sz="1800">
              <a:solidFill>
                <a:srgbClr val="434343"/>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Fotos gratis : patrón, línea, rojo, paño, circulo, guingán, mantel ..." id="200" name="Google Shape;200;p21"/>
          <p:cNvPicPr preferRelativeResize="0"/>
          <p:nvPr/>
        </p:nvPicPr>
        <p:blipFill rotWithShape="1">
          <a:blip r:embed="rId3">
            <a:alphaModFix amt="5000"/>
          </a:blip>
          <a:srcRect b="8883" l="32608" r="6098" t="7308"/>
          <a:stretch/>
        </p:blipFill>
        <p:spPr>
          <a:xfrm rot="5400000">
            <a:off x="2190324" y="-1671250"/>
            <a:ext cx="4789576" cy="8478126"/>
          </a:xfrm>
          <a:prstGeom prst="rect">
            <a:avLst/>
          </a:prstGeom>
          <a:noFill/>
          <a:ln>
            <a:noFill/>
          </a:ln>
        </p:spPr>
      </p:pic>
      <p:pic>
        <p:nvPicPr>
          <p:cNvPr id="201" name="Google Shape;201;p21" title="tasa_rest_1000p_distrito.png"/>
          <p:cNvPicPr preferRelativeResize="0"/>
          <p:nvPr/>
        </p:nvPicPr>
        <p:blipFill rotWithShape="1">
          <a:blip r:embed="rId4">
            <a:alphaModFix/>
          </a:blip>
          <a:srcRect b="0" l="0" r="0" t="0"/>
          <a:stretch/>
        </p:blipFill>
        <p:spPr>
          <a:xfrm>
            <a:off x="4106625" y="295250"/>
            <a:ext cx="4740626" cy="4676800"/>
          </a:xfrm>
          <a:prstGeom prst="rect">
            <a:avLst/>
          </a:prstGeom>
          <a:noFill/>
          <a:ln>
            <a:noFill/>
          </a:ln>
        </p:spPr>
      </p:pic>
      <p:sp>
        <p:nvSpPr>
          <p:cNvPr id="202" name="Google Shape;202;p21"/>
          <p:cNvSpPr txBox="1"/>
          <p:nvPr/>
        </p:nvSpPr>
        <p:spPr>
          <a:xfrm>
            <a:off x="561975" y="781050"/>
            <a:ext cx="453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434343"/>
                </a:solidFill>
                <a:latin typeface="Bebas Neue"/>
                <a:ea typeface="Bebas Neue"/>
                <a:cs typeface="Bebas Neue"/>
                <a:sym typeface="Bebas Neue"/>
              </a:rPr>
              <a:t>Se observa una </a:t>
            </a:r>
            <a:r>
              <a:rPr lang="es" sz="1800" u="sng">
                <a:solidFill>
                  <a:srgbClr val="434343"/>
                </a:solidFill>
                <a:latin typeface="Bebas Neue"/>
                <a:ea typeface="Bebas Neue"/>
                <a:cs typeface="Bebas Neue"/>
                <a:sym typeface="Bebas Neue"/>
              </a:rPr>
              <a:t>gran desigualdad</a:t>
            </a:r>
            <a:r>
              <a:rPr lang="es" sz="1800">
                <a:solidFill>
                  <a:srgbClr val="434343"/>
                </a:solidFill>
                <a:latin typeface="Bebas Neue"/>
                <a:ea typeface="Bebas Neue"/>
                <a:cs typeface="Bebas Neue"/>
                <a:sym typeface="Bebas Neue"/>
              </a:rPr>
              <a:t> en la </a:t>
            </a:r>
            <a:r>
              <a:rPr lang="es" sz="2400">
                <a:solidFill>
                  <a:srgbClr val="3378B6"/>
                </a:solidFill>
                <a:latin typeface="Bebas Neue"/>
                <a:ea typeface="Bebas Neue"/>
                <a:cs typeface="Bebas Neue"/>
                <a:sym typeface="Bebas Neue"/>
              </a:rPr>
              <a:t>tasa </a:t>
            </a:r>
            <a:r>
              <a:rPr lang="es" sz="1800">
                <a:solidFill>
                  <a:srgbClr val="434343"/>
                </a:solidFill>
                <a:latin typeface="Bebas Neue"/>
                <a:ea typeface="Bebas Neue"/>
                <a:cs typeface="Bebas Neue"/>
                <a:sym typeface="Bebas Neue"/>
              </a:rPr>
              <a:t>de restaurantes por cada</a:t>
            </a:r>
            <a:br>
              <a:rPr lang="es" sz="1800">
                <a:solidFill>
                  <a:srgbClr val="434343"/>
                </a:solidFill>
                <a:latin typeface="Bebas Neue"/>
                <a:ea typeface="Bebas Neue"/>
                <a:cs typeface="Bebas Neue"/>
                <a:sym typeface="Bebas Neue"/>
              </a:rPr>
            </a:br>
            <a:r>
              <a:rPr lang="es" sz="1800">
                <a:solidFill>
                  <a:srgbClr val="434343"/>
                </a:solidFill>
                <a:latin typeface="Bebas Neue"/>
                <a:ea typeface="Bebas Neue"/>
                <a:cs typeface="Bebas Neue"/>
                <a:sym typeface="Bebas Neue"/>
              </a:rPr>
              <a:t> </a:t>
            </a:r>
            <a:r>
              <a:rPr b="1" i="1" lang="es" sz="3000">
                <a:solidFill>
                  <a:srgbClr val="434343"/>
                </a:solidFill>
                <a:latin typeface="Annie Use Your Telescope"/>
                <a:ea typeface="Annie Use Your Telescope"/>
                <a:cs typeface="Annie Use Your Telescope"/>
                <a:sym typeface="Annie Use Your Telescope"/>
              </a:rPr>
              <a:t>1.000</a:t>
            </a:r>
            <a:r>
              <a:rPr lang="es" sz="1800">
                <a:solidFill>
                  <a:srgbClr val="434343"/>
                </a:solidFill>
                <a:latin typeface="Bebas Neue"/>
                <a:ea typeface="Bebas Neue"/>
                <a:cs typeface="Bebas Neue"/>
                <a:sym typeface="Bebas Neue"/>
              </a:rPr>
              <a:t>  habitantes</a:t>
            </a:r>
            <a:endParaRPr sz="1800">
              <a:solidFill>
                <a:srgbClr val="434343"/>
              </a:solidFill>
              <a:latin typeface="Bebas Neue"/>
              <a:ea typeface="Bebas Neue"/>
              <a:cs typeface="Bebas Neue"/>
              <a:sym typeface="Bebas Neue"/>
            </a:endParaRPr>
          </a:p>
          <a:p>
            <a:pPr indent="0" lvl="0" marL="0" rtl="0" algn="l">
              <a:spcBef>
                <a:spcPts val="0"/>
              </a:spcBef>
              <a:spcAft>
                <a:spcPts val="0"/>
              </a:spcAft>
              <a:buNone/>
            </a:pPr>
            <a:r>
              <a:rPr lang="es" sz="1800">
                <a:solidFill>
                  <a:srgbClr val="434343"/>
                </a:solidFill>
                <a:latin typeface="Bebas Neue"/>
                <a:ea typeface="Bebas Neue"/>
                <a:cs typeface="Bebas Neue"/>
                <a:sym typeface="Bebas Neue"/>
              </a:rPr>
              <a:t>entre los distintos distritos.</a:t>
            </a:r>
            <a:endParaRPr sz="1800">
              <a:solidFill>
                <a:srgbClr val="434343"/>
              </a:solidFill>
              <a:latin typeface="Bebas Neue"/>
              <a:ea typeface="Bebas Neue"/>
              <a:cs typeface="Bebas Neue"/>
              <a:sym typeface="Bebas Neue"/>
            </a:endParaRPr>
          </a:p>
        </p:txBody>
      </p:sp>
      <p:sp>
        <p:nvSpPr>
          <p:cNvPr id="203" name="Google Shape;203;p21"/>
          <p:cNvSpPr txBox="1"/>
          <p:nvPr/>
        </p:nvSpPr>
        <p:spPr>
          <a:xfrm>
            <a:off x="5576675" y="2218000"/>
            <a:ext cx="1190700" cy="92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rgbClr val="434343"/>
                </a:solidFill>
                <a:latin typeface="Bebas Neue"/>
                <a:ea typeface="Bebas Neue"/>
                <a:cs typeface="Bebas Neue"/>
                <a:sym typeface="Bebas Neue"/>
              </a:rPr>
              <a:t>🤔</a:t>
            </a:r>
            <a:endParaRPr sz="4800">
              <a:solidFill>
                <a:srgbClr val="434343"/>
              </a:solidFill>
              <a:latin typeface="Bebas Neue"/>
              <a:ea typeface="Bebas Neue"/>
              <a:cs typeface="Bebas Neue"/>
              <a:sym typeface="Bebas Neue"/>
            </a:endParaRPr>
          </a:p>
        </p:txBody>
      </p:sp>
      <p:sp>
        <p:nvSpPr>
          <p:cNvPr id="204" name="Google Shape;204;p21"/>
          <p:cNvSpPr txBox="1"/>
          <p:nvPr/>
        </p:nvSpPr>
        <p:spPr>
          <a:xfrm>
            <a:off x="1200150" y="2286000"/>
            <a:ext cx="32004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800">
                <a:solidFill>
                  <a:srgbClr val="434343"/>
                </a:solidFill>
                <a:latin typeface="Bebas Neue"/>
                <a:ea typeface="Bebas Neue"/>
                <a:cs typeface="Bebas Neue"/>
                <a:sym typeface="Bebas Neue"/>
              </a:rPr>
              <a:t>el distrito </a:t>
            </a:r>
            <a:r>
              <a:rPr lang="es" sz="3000">
                <a:solidFill>
                  <a:srgbClr val="3378B6"/>
                </a:solidFill>
                <a:latin typeface="Bebas Neue"/>
                <a:ea typeface="Bebas Neue"/>
                <a:cs typeface="Bebas Neue"/>
                <a:sym typeface="Bebas Neue"/>
              </a:rPr>
              <a:t>Centro </a:t>
            </a:r>
            <a:r>
              <a:rPr lang="es" sz="1800">
                <a:solidFill>
                  <a:srgbClr val="434343"/>
                </a:solidFill>
                <a:latin typeface="Bebas Neue"/>
                <a:ea typeface="Bebas Neue"/>
                <a:cs typeface="Bebas Neue"/>
                <a:sym typeface="Bebas Neue"/>
              </a:rPr>
              <a:t>es el </a:t>
            </a:r>
            <a:endParaRPr sz="1800">
              <a:solidFill>
                <a:srgbClr val="434343"/>
              </a:solidFill>
              <a:latin typeface="Bebas Neue"/>
              <a:ea typeface="Bebas Neue"/>
              <a:cs typeface="Bebas Neue"/>
              <a:sym typeface="Bebas Neue"/>
            </a:endParaRPr>
          </a:p>
          <a:p>
            <a:pPr indent="0" lvl="0" marL="0" rtl="0" algn="r">
              <a:spcBef>
                <a:spcPts val="0"/>
              </a:spcBef>
              <a:spcAft>
                <a:spcPts val="0"/>
              </a:spcAft>
              <a:buNone/>
            </a:pPr>
            <a:r>
              <a:rPr lang="es" sz="1800">
                <a:solidFill>
                  <a:srgbClr val="434343"/>
                </a:solidFill>
                <a:latin typeface="Bebas Neue"/>
                <a:ea typeface="Bebas Neue"/>
                <a:cs typeface="Bebas Neue"/>
                <a:sym typeface="Bebas Neue"/>
              </a:rPr>
              <a:t>que más destaca</a:t>
            </a:r>
            <a:endParaRPr sz="1800">
              <a:solidFill>
                <a:srgbClr val="434343"/>
              </a:solidFill>
              <a:latin typeface="Bebas Neue"/>
              <a:ea typeface="Bebas Neue"/>
              <a:cs typeface="Bebas Neue"/>
              <a:sym typeface="Bebas Neue"/>
            </a:endParaRPr>
          </a:p>
        </p:txBody>
      </p:sp>
      <p:cxnSp>
        <p:nvCxnSpPr>
          <p:cNvPr id="205" name="Google Shape;205;p21"/>
          <p:cNvCxnSpPr/>
          <p:nvPr/>
        </p:nvCxnSpPr>
        <p:spPr>
          <a:xfrm flipH="1" rot="10800000">
            <a:off x="3657075" y="1683050"/>
            <a:ext cx="762900" cy="7314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descr="Archivo:Balanza no neutral.png - Wikipedia, la enciclopedia libre" id="206" name="Google Shape;206;p21"/>
          <p:cNvPicPr preferRelativeResize="0"/>
          <p:nvPr/>
        </p:nvPicPr>
        <p:blipFill>
          <a:blip r:embed="rId5">
            <a:alphaModFix/>
          </a:blip>
          <a:stretch>
            <a:fillRect/>
          </a:stretch>
        </p:blipFill>
        <p:spPr>
          <a:xfrm flipH="1">
            <a:off x="3274798" y="1918396"/>
            <a:ext cx="492400" cy="49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